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51"/>
  </p:notesMasterIdLst>
  <p:handoutMasterIdLst>
    <p:handoutMasterId r:id="rId52"/>
  </p:handoutMasterIdLst>
  <p:sldIdLst>
    <p:sldId id="421" r:id="rId2"/>
    <p:sldId id="462" r:id="rId3"/>
    <p:sldId id="556" r:id="rId4"/>
    <p:sldId id="557" r:id="rId5"/>
    <p:sldId id="559" r:id="rId6"/>
    <p:sldId id="560" r:id="rId7"/>
    <p:sldId id="561" r:id="rId8"/>
    <p:sldId id="502" r:id="rId9"/>
    <p:sldId id="439" r:id="rId10"/>
    <p:sldId id="467" r:id="rId11"/>
    <p:sldId id="438" r:id="rId12"/>
    <p:sldId id="465" r:id="rId13"/>
    <p:sldId id="464" r:id="rId14"/>
    <p:sldId id="513" r:id="rId15"/>
    <p:sldId id="514" r:id="rId16"/>
    <p:sldId id="555" r:id="rId17"/>
    <p:sldId id="468" r:id="rId18"/>
    <p:sldId id="515" r:id="rId19"/>
    <p:sldId id="551" r:id="rId20"/>
    <p:sldId id="552" r:id="rId21"/>
    <p:sldId id="553" r:id="rId22"/>
    <p:sldId id="562" r:id="rId23"/>
    <p:sldId id="479" r:id="rId24"/>
    <p:sldId id="494" r:id="rId25"/>
    <p:sldId id="550" r:id="rId26"/>
    <p:sldId id="605" r:id="rId27"/>
    <p:sldId id="563" r:id="rId28"/>
    <p:sldId id="476" r:id="rId29"/>
    <p:sldId id="480" r:id="rId30"/>
    <p:sldId id="604" r:id="rId31"/>
    <p:sldId id="430" r:id="rId32"/>
    <p:sldId id="483" r:id="rId33"/>
    <p:sldId id="507" r:id="rId34"/>
    <p:sldId id="431" r:id="rId35"/>
    <p:sldId id="457" r:id="rId36"/>
    <p:sldId id="458" r:id="rId37"/>
    <p:sldId id="506" r:id="rId38"/>
    <p:sldId id="509" r:id="rId39"/>
    <p:sldId id="432" r:id="rId40"/>
    <p:sldId id="508" r:id="rId41"/>
    <p:sldId id="487" r:id="rId42"/>
    <p:sldId id="367" r:id="rId43"/>
    <p:sldId id="409" r:id="rId44"/>
    <p:sldId id="454" r:id="rId45"/>
    <p:sldId id="453" r:id="rId46"/>
    <p:sldId id="399" r:id="rId47"/>
    <p:sldId id="394" r:id="rId48"/>
    <p:sldId id="504" r:id="rId49"/>
    <p:sldId id="5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0EC246"/>
    <a:srgbClr val="000066"/>
    <a:srgbClr val="A50021"/>
    <a:srgbClr val="00004C"/>
    <a:srgbClr val="660033"/>
    <a:srgbClr val="FFFF99"/>
    <a:srgbClr val="141A08"/>
    <a:srgbClr val="2D069A"/>
    <a:srgbClr val="6D8B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68" autoAdjust="0"/>
    <p:restoredTop sz="91039" autoAdjust="0"/>
  </p:normalViewPr>
  <p:slideViewPr>
    <p:cSldViewPr>
      <p:cViewPr varScale="1">
        <p:scale>
          <a:sx n="66" d="100"/>
          <a:sy n="66" d="100"/>
        </p:scale>
        <p:origin x="-732" y="-108"/>
      </p:cViewPr>
      <p:guideLst>
        <p:guide orient="horz" pos="2158"/>
        <p:guide pos="2903"/>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GMC,Sgr</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584E6F-3A92-43B8-9F4A-E5E43F63EDB5}" type="datetimeFigureOut">
              <a:rPr lang="en-US" smtClean="0"/>
              <a:pPr/>
              <a:t>5/20/2017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46902D-AE35-4844-9D5E-CD6C449153FC}" type="slidenum">
              <a:rPr lang="en-US" smtClean="0"/>
              <a:pPr/>
              <a:t>‹#›</a:t>
            </a:fld>
            <a:endParaRPr lang="en-U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IN" smtClean="0"/>
              <a:t>GMC,Sgr</a:t>
            </a: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22931A-A16F-432E-B322-C8E5A2F9F2CB}" type="datetimeFigureOut">
              <a:rPr lang="en-IN" smtClean="0"/>
              <a:pPr/>
              <a:t>20-05-2017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6C5EF1-7CD0-4CC9-8225-88888E3A9B11}" type="slidenum">
              <a:rPr lang="en-IN" smtClean="0"/>
              <a:pPr/>
              <a:t>‹#›</a:t>
            </a:fld>
            <a:endParaRPr lang="en-IN"/>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ln>
          <a:effectLst/>
        </p:spPr>
        <p:txBody>
          <a:bodyPr wrap="none" lIns="82058" tIns="41029" rIns="82058" bIns="41029" anchor="ctr"/>
          <a:lstStyle/>
          <a:p>
            <a:endParaRPr lang="en-IN"/>
          </a:p>
        </p:txBody>
      </p:sp>
      <p:sp>
        <p:nvSpPr>
          <p:cNvPr id="4098" name="Text Box 2"/>
          <p:cNvSpPr txBox="1">
            <a:spLocks noGrp="1" noChangeArrowheads="1"/>
          </p:cNvSpPr>
          <p:nvPr>
            <p:ph type="body"/>
          </p:nvPr>
        </p:nvSpPr>
        <p:spPr bwMode="auto">
          <a:xfrm>
            <a:off x="1046350" y="4352637"/>
            <a:ext cx="4770904" cy="3478068"/>
          </a:xfrm>
          <a:prstGeom prst="rect">
            <a:avLst/>
          </a:prstGeom>
          <a:noFill/>
          <a:ln>
            <a:round/>
          </a:ln>
        </p:spPr>
        <p:txBody>
          <a:bodyPr lIns="0" tIns="0" rIns="0" bIns="0"/>
          <a:lstStyle/>
          <a:p>
            <a:pPr marL="76835" indent="-76835" defTabSz="-635">
              <a:lnSpc>
                <a:spcPct val="93000"/>
              </a:lnSpc>
              <a:spcBef>
                <a:spcPct val="0"/>
              </a:spcBef>
              <a:buSzPct val="45000"/>
              <a:tabLst>
                <a:tab pos="649605" algn="l"/>
                <a:tab pos="1299210" algn="l"/>
                <a:tab pos="1948815" algn="l"/>
                <a:tab pos="2598420" algn="l"/>
                <a:tab pos="3248025" algn="l"/>
                <a:tab pos="3897630" algn="l"/>
                <a:tab pos="4547235" algn="l"/>
              </a:tabLst>
            </a:pPr>
            <a:r>
              <a:rPr lang="en-GB" dirty="0">
                <a:latin typeface="Arial" panose="020B0604020202020204" pitchFamily="34" charset="0"/>
                <a:ea typeface="msgothic" charset="0"/>
                <a:cs typeface="msgothic" charset="0"/>
              </a:rPr>
              <a:t>The South Asian (“Asian Indian”) phenotype.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B81CA-7683-4982-ADC4-24FD5D5CD5EC}" type="slidenum">
              <a:rPr lang="en-US" smtClean="0"/>
              <a:pPr/>
              <a:t>36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EB81CA-7683-4982-ADC4-24FD5D5CD5EC}" type="slidenum">
              <a:rPr lang="en-US" smtClean="0"/>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IN" smtClean="0"/>
              <a:t>GMC,Sgr</a:t>
            </a:r>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IN" smtClean="0"/>
              <a:t>GMC,Sgr</a:t>
            </a:r>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IN" smtClean="0"/>
              <a:t>GMC,Sgr</a:t>
            </a:r>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IN" smtClean="0"/>
              <a:t>GMC,Sgr</a:t>
            </a:r>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IN" smtClean="0"/>
              <a:t>GMC,Sgr</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8DF935-D433-47D9-9F56-3E5E6EAF3220}" type="datetime1">
              <a:rPr lang="en-US" smtClean="0"/>
              <a:pPr/>
              <a:t>5/20/2017</a:t>
            </a:fld>
            <a:endParaRPr lang="en-US"/>
          </a:p>
        </p:txBody>
      </p:sp>
      <p:sp>
        <p:nvSpPr>
          <p:cNvPr id="19" name="Footer Placeholder 18"/>
          <p:cNvSpPr>
            <a:spLocks noGrp="1"/>
          </p:cNvSpPr>
          <p:nvPr>
            <p:ph type="ftr" sz="quarter" idx="11"/>
          </p:nvPr>
        </p:nvSpPr>
        <p:spPr/>
        <p:txBody>
          <a:bodyPr/>
          <a:lstStyle/>
          <a:p>
            <a:r>
              <a:rPr lang="en-US" smtClean="0"/>
              <a:t>Final Mphil Presentation</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6252C2-B9D3-4596-B8E5-C5A337BA6A39}" type="datetime1">
              <a:rPr lang="en-US" smtClean="0"/>
              <a:pPr/>
              <a:t>5/20/2017</a:t>
            </a:fld>
            <a:endParaRPr lang="en-US"/>
          </a:p>
        </p:txBody>
      </p:sp>
      <p:sp>
        <p:nvSpPr>
          <p:cNvPr id="5" name="Footer Placeholder 4"/>
          <p:cNvSpPr>
            <a:spLocks noGrp="1"/>
          </p:cNvSpPr>
          <p:nvPr>
            <p:ph type="ftr" sz="quarter" idx="11"/>
          </p:nvPr>
        </p:nvSpPr>
        <p:spPr/>
        <p:txBody>
          <a:bodyPr/>
          <a:lstStyle/>
          <a:p>
            <a:r>
              <a:rPr lang="en-US" smtClean="0"/>
              <a:t>Final Mphil Presentation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600B36-F588-48C1-8317-C363B450E437}" type="datetime1">
              <a:rPr lang="en-US" smtClean="0"/>
              <a:pPr/>
              <a:t>5/20/2017</a:t>
            </a:fld>
            <a:endParaRPr lang="en-US"/>
          </a:p>
        </p:txBody>
      </p:sp>
      <p:sp>
        <p:nvSpPr>
          <p:cNvPr id="5" name="Footer Placeholder 4"/>
          <p:cNvSpPr>
            <a:spLocks noGrp="1"/>
          </p:cNvSpPr>
          <p:nvPr>
            <p:ph type="ftr" sz="quarter" idx="11"/>
          </p:nvPr>
        </p:nvSpPr>
        <p:spPr/>
        <p:txBody>
          <a:bodyPr/>
          <a:lstStyle/>
          <a:p>
            <a:r>
              <a:rPr lang="en-US" smtClean="0"/>
              <a:t>Final Mphil Presentation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BC563A-EF60-4F89-A638-22FB1B04A2D4}" type="datetime1">
              <a:rPr lang="en-US" smtClean="0"/>
              <a:pPr/>
              <a:t>5/20/2017</a:t>
            </a:fld>
            <a:endParaRPr lang="en-US"/>
          </a:p>
        </p:txBody>
      </p:sp>
      <p:sp>
        <p:nvSpPr>
          <p:cNvPr id="5" name="Footer Placeholder 4"/>
          <p:cNvSpPr>
            <a:spLocks noGrp="1"/>
          </p:cNvSpPr>
          <p:nvPr>
            <p:ph type="ftr" sz="quarter" idx="11"/>
          </p:nvPr>
        </p:nvSpPr>
        <p:spPr/>
        <p:txBody>
          <a:bodyPr/>
          <a:lstStyle/>
          <a:p>
            <a:r>
              <a:rPr lang="en-US" smtClean="0"/>
              <a:t>Final Mphil Presentation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36587F-8EB2-4D71-8ED6-B3BDB8B985F4}" type="datetime1">
              <a:rPr lang="en-US" smtClean="0"/>
              <a:pPr/>
              <a:t>5/20/2017</a:t>
            </a:fld>
            <a:endParaRPr lang="en-US"/>
          </a:p>
        </p:txBody>
      </p:sp>
      <p:sp>
        <p:nvSpPr>
          <p:cNvPr id="5" name="Footer Placeholder 4"/>
          <p:cNvSpPr>
            <a:spLocks noGrp="1"/>
          </p:cNvSpPr>
          <p:nvPr>
            <p:ph type="ftr" sz="quarter" idx="11"/>
          </p:nvPr>
        </p:nvSpPr>
        <p:spPr/>
        <p:txBody>
          <a:bodyPr/>
          <a:lstStyle/>
          <a:p>
            <a:r>
              <a:rPr lang="en-US" smtClean="0"/>
              <a:t>Final Mphil Presentation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4A0ADC-B2D2-44AB-84D1-C3D023692475}" type="datetime1">
              <a:rPr lang="en-US" smtClean="0"/>
              <a:pPr/>
              <a:t>5/20/2017</a:t>
            </a:fld>
            <a:endParaRPr lang="en-US"/>
          </a:p>
        </p:txBody>
      </p:sp>
      <p:sp>
        <p:nvSpPr>
          <p:cNvPr id="6" name="Footer Placeholder 5"/>
          <p:cNvSpPr>
            <a:spLocks noGrp="1"/>
          </p:cNvSpPr>
          <p:nvPr>
            <p:ph type="ftr" sz="quarter" idx="11"/>
          </p:nvPr>
        </p:nvSpPr>
        <p:spPr/>
        <p:txBody>
          <a:bodyPr/>
          <a:lstStyle/>
          <a:p>
            <a:r>
              <a:rPr lang="en-US" smtClean="0"/>
              <a:t>Final Mphil Presentation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35CE0C-0C1A-456D-92B6-823FDE5FBF84}" type="datetime1">
              <a:rPr lang="en-US" smtClean="0"/>
              <a:pPr/>
              <a:t>5/20/2017</a:t>
            </a:fld>
            <a:endParaRPr lang="en-US"/>
          </a:p>
        </p:txBody>
      </p:sp>
      <p:sp>
        <p:nvSpPr>
          <p:cNvPr id="8" name="Footer Placeholder 7"/>
          <p:cNvSpPr>
            <a:spLocks noGrp="1"/>
          </p:cNvSpPr>
          <p:nvPr>
            <p:ph type="ftr" sz="quarter" idx="11"/>
          </p:nvPr>
        </p:nvSpPr>
        <p:spPr/>
        <p:txBody>
          <a:bodyPr/>
          <a:lstStyle/>
          <a:p>
            <a:r>
              <a:rPr lang="en-US" smtClean="0"/>
              <a:t>Final Mphil Presentation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2EE7EE-6A33-464F-A6E8-04220A42DFDE}" type="datetime1">
              <a:rPr lang="en-US" smtClean="0"/>
              <a:pPr/>
              <a:t>5/20/2017</a:t>
            </a:fld>
            <a:endParaRPr lang="en-US"/>
          </a:p>
        </p:txBody>
      </p:sp>
      <p:sp>
        <p:nvSpPr>
          <p:cNvPr id="4" name="Footer Placeholder 3"/>
          <p:cNvSpPr>
            <a:spLocks noGrp="1"/>
          </p:cNvSpPr>
          <p:nvPr>
            <p:ph type="ftr" sz="quarter" idx="11"/>
          </p:nvPr>
        </p:nvSpPr>
        <p:spPr/>
        <p:txBody>
          <a:bodyPr/>
          <a:lstStyle/>
          <a:p>
            <a:r>
              <a:rPr lang="en-US" smtClean="0"/>
              <a:t>Final Mphil Presentation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BB228-5FAC-47E5-B4E9-69FFE7506CF0}" type="datetime1">
              <a:rPr lang="en-US" smtClean="0"/>
              <a:pPr/>
              <a:t>5/20/2017</a:t>
            </a:fld>
            <a:endParaRPr lang="en-US"/>
          </a:p>
        </p:txBody>
      </p:sp>
      <p:sp>
        <p:nvSpPr>
          <p:cNvPr id="3" name="Footer Placeholder 2"/>
          <p:cNvSpPr>
            <a:spLocks noGrp="1"/>
          </p:cNvSpPr>
          <p:nvPr>
            <p:ph type="ftr" sz="quarter" idx="11"/>
          </p:nvPr>
        </p:nvSpPr>
        <p:spPr/>
        <p:txBody>
          <a:bodyPr/>
          <a:lstStyle/>
          <a:p>
            <a:r>
              <a:rPr lang="en-US" smtClean="0"/>
              <a:t>Final Mphil Presentation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6258D7-F68D-4DEF-B4A9-7CAAA9D8C74E}" type="datetime1">
              <a:rPr lang="en-US" smtClean="0"/>
              <a:pPr/>
              <a:t>5/20/2017</a:t>
            </a:fld>
            <a:endParaRPr lang="en-US"/>
          </a:p>
        </p:txBody>
      </p:sp>
      <p:sp>
        <p:nvSpPr>
          <p:cNvPr id="6" name="Footer Placeholder 5"/>
          <p:cNvSpPr>
            <a:spLocks noGrp="1"/>
          </p:cNvSpPr>
          <p:nvPr>
            <p:ph type="ftr" sz="quarter" idx="11"/>
          </p:nvPr>
        </p:nvSpPr>
        <p:spPr/>
        <p:txBody>
          <a:bodyPr/>
          <a:lstStyle/>
          <a:p>
            <a:r>
              <a:rPr lang="en-US" smtClean="0"/>
              <a:t>Final Mphil Presentation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BFA93A-5989-498E-AB8C-CD5240953057}" type="datetime1">
              <a:rPr lang="en-US" smtClean="0"/>
              <a:pPr/>
              <a:t>5/20/2017</a:t>
            </a:fld>
            <a:endParaRPr lang="en-US"/>
          </a:p>
        </p:txBody>
      </p:sp>
      <p:sp>
        <p:nvSpPr>
          <p:cNvPr id="6" name="Footer Placeholder 5"/>
          <p:cNvSpPr>
            <a:spLocks noGrp="1"/>
          </p:cNvSpPr>
          <p:nvPr>
            <p:ph type="ftr" sz="quarter" idx="11"/>
          </p:nvPr>
        </p:nvSpPr>
        <p:spPr/>
        <p:txBody>
          <a:bodyPr/>
          <a:lstStyle/>
          <a:p>
            <a:r>
              <a:rPr lang="en-US" smtClean="0"/>
              <a:t>Final Mphil Presentation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4C"/>
        </a:solidFill>
        <a:effectLst/>
      </p:bgPr>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6081B5-02EA-4668-B3C6-67AB0F4511DE}" type="datetime1">
              <a:rPr lang="en-US" smtClean="0"/>
              <a:pPr/>
              <a:t>5/20/2017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Final Mphil Presentation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9220200" cy="295351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905"/>
                <a:solidFill>
                  <a:schemeClr val="tx1"/>
                </a:solidFill>
                <a:effectLst>
                  <a:innerShdw blurRad="69850" dist="43180" dir="5400000">
                    <a:srgbClr val="000000">
                      <a:alpha val="65000"/>
                    </a:srgbClr>
                  </a:innerShdw>
                </a:effectLst>
                <a:latin typeface="Arial Black" panose="020B0A04020102020204" pitchFamily="34" charset="0"/>
              </a:rPr>
              <a:t>PUTATIVE  </a:t>
            </a:r>
            <a:r>
              <a:rPr lang="en-US" sz="5400" b="1" dirty="0">
                <a:ln w="1905"/>
                <a:solidFill>
                  <a:schemeClr val="tx1"/>
                </a:solidFill>
                <a:effectLst>
                  <a:innerShdw blurRad="69850" dist="43180" dir="5400000">
                    <a:srgbClr val="000000">
                      <a:alpha val="65000"/>
                    </a:srgbClr>
                  </a:innerShdw>
                </a:effectLst>
                <a:latin typeface="Arial Black" panose="020B0A04020102020204" pitchFamily="34" charset="0"/>
              </a:rPr>
              <a:t>ROLE OF ADIPOCYTOKINES IN DIABESITY</a:t>
            </a:r>
            <a:endParaRPr lang="en-US" sz="5400" b="1" dirty="0" smtClean="0">
              <a:ln w="1905"/>
              <a:solidFill>
                <a:schemeClr val="tx1"/>
              </a:solidFill>
              <a:effectLst>
                <a:innerShdw blurRad="69850" dist="43180" dir="5400000">
                  <a:srgbClr val="000000">
                    <a:alpha val="65000"/>
                  </a:srgbClr>
                </a:innerShdw>
              </a:effectLst>
              <a:latin typeface="Arial Black" panose="020B0A04020102020204" pitchFamily="34" charset="0"/>
            </a:endParaRPr>
          </a:p>
        </p:txBody>
      </p:sp>
      <p:sp>
        <p:nvSpPr>
          <p:cNvPr id="3" name="Content Placeholder 2"/>
          <p:cNvSpPr>
            <a:spLocks noGrp="1"/>
          </p:cNvSpPr>
          <p:nvPr>
            <p:ph idx="1"/>
          </p:nvPr>
        </p:nvSpPr>
        <p:spPr>
          <a:xfrm>
            <a:off x="0" y="5181600"/>
            <a:ext cx="9144000" cy="1676400"/>
          </a:xfrm>
        </p:spPr>
        <p:txBody>
          <a:bodyPr/>
          <a:lstStyle/>
          <a:p>
            <a:pPr>
              <a:buNone/>
            </a:pPr>
            <a:r>
              <a:rPr lang="en-US" sz="2800" b="1" dirty="0" smtClean="0">
                <a:latin typeface="Baskerville Old Face" panose="02020602080505020303" pitchFamily="18" charset="0"/>
              </a:rPr>
              <a:t>  </a:t>
            </a:r>
            <a:endParaRPr lang="en-IN" sz="2400" dirty="0" smtClean="0">
              <a:solidFill>
                <a:srgbClr val="FFFF00"/>
              </a:solidFill>
              <a:latin typeface="Britannic Bold" panose="020B0903060703020204" pitchFamily="34" charset="0"/>
            </a:endParaRPr>
          </a:p>
        </p:txBody>
      </p:sp>
      <p:sp>
        <p:nvSpPr>
          <p:cNvPr id="4" name="Footer Placeholder 3"/>
          <p:cNvSpPr>
            <a:spLocks noGrp="1"/>
          </p:cNvSpPr>
          <p:nvPr>
            <p:ph type="ftr" sz="quarter" idx="11"/>
          </p:nvPr>
        </p:nvSpPr>
        <p:spPr>
          <a:xfrm>
            <a:off x="152400" y="5334000"/>
            <a:ext cx="8991600" cy="1387475"/>
          </a:xfrm>
        </p:spPr>
        <p:txBody>
          <a:bodyPr/>
          <a:lstStyle/>
          <a:p>
            <a:pPr algn="ctr"/>
            <a:r>
              <a:rPr lang="en-IN" sz="16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PRESENTED BY : </a:t>
            </a:r>
          </a:p>
          <a:p>
            <a:pPr algn="ctr"/>
            <a:r>
              <a:rPr lang="en-IN" sz="2400" b="1" dirty="0" smtClean="0">
                <a:solidFill>
                  <a:srgbClr val="FFFF00"/>
                </a:solidFill>
                <a:effectLst>
                  <a:outerShdw blurRad="38100" dist="38100" dir="2700000" algn="tl">
                    <a:srgbClr val="000000">
                      <a:alpha val="43137"/>
                    </a:srgbClr>
                  </a:outerShdw>
                </a:effectLst>
                <a:latin typeface="Baskerville Old Face" panose="02020602080505020303" pitchFamily="18" charset="0"/>
              </a:rPr>
              <a:t>Dr  SABHIYA MAJID </a:t>
            </a:r>
            <a:r>
              <a:rPr lang="en-IN" sz="16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 </a:t>
            </a:r>
          </a:p>
          <a:p>
            <a:pPr algn="ctr"/>
            <a:r>
              <a:rPr lang="en-IN" sz="20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PROFESSOR &amp; HEAD ,</a:t>
            </a:r>
          </a:p>
          <a:p>
            <a:pPr algn="ctr"/>
            <a:r>
              <a:rPr lang="en-IN" sz="16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 </a:t>
            </a:r>
            <a:r>
              <a:rPr lang="en-IN" sz="20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DEPARTMENT OF BIOCHEMISTRY , </a:t>
            </a:r>
          </a:p>
          <a:p>
            <a:pPr algn="ctr"/>
            <a:r>
              <a:rPr lang="en-IN" sz="2000" b="1"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GOVT. MEDICAL COLLEGE SRINAGAR &amp; ASSOCIATED SMHS HOSPITAL </a:t>
            </a:r>
            <a:endParaRPr lang="en-IN" sz="2000" b="1"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ENOVO\Desktop\inde30s.gif"/>
          <p:cNvPicPr>
            <a:picLocks noChangeAspect="1" noChangeArrowheads="1"/>
          </p:cNvPicPr>
          <p:nvPr/>
        </p:nvPicPr>
        <p:blipFill>
          <a:blip r:embed="rId2"/>
          <a:srcRect/>
          <a:stretch>
            <a:fillRect/>
          </a:stretch>
        </p:blipFill>
        <p:spPr bwMode="auto">
          <a:xfrm>
            <a:off x="1524000" y="457200"/>
            <a:ext cx="6172200" cy="5867400"/>
          </a:xfrm>
          <a:prstGeom prst="rect">
            <a:avLst/>
          </a:prstGeom>
          <a:noFill/>
        </p:spPr>
      </p:pic>
      <p:sp>
        <p:nvSpPr>
          <p:cNvPr id="6" name="TextBox 5"/>
          <p:cNvSpPr txBox="1"/>
          <p:nvPr/>
        </p:nvSpPr>
        <p:spPr>
          <a:xfrm>
            <a:off x="2743200" y="2438400"/>
            <a:ext cx="1981200" cy="1815882"/>
          </a:xfrm>
          <a:prstGeom prst="rect">
            <a:avLst/>
          </a:prstGeom>
          <a:noFill/>
        </p:spPr>
        <p:txBody>
          <a:bodyPr wrap="square" rtlCol="0">
            <a:spAutoFit/>
          </a:bodyPr>
          <a:lstStyle/>
          <a:p>
            <a:r>
              <a:rPr lang="en-US" sz="2800" dirty="0" smtClean="0">
                <a:solidFill>
                  <a:srgbClr val="00004C"/>
                </a:solidFill>
                <a:latin typeface="Broadway" panose="04040905080B02020502" pitchFamily="82" charset="0"/>
              </a:rPr>
              <a:t>INDIA : Diabetes Capital of world !</a:t>
            </a:r>
            <a:endParaRPr lang="en-IN" sz="2800" dirty="0">
              <a:solidFill>
                <a:srgbClr val="00004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p:spPr>
        <p:style>
          <a:lnRef idx="0">
            <a:schemeClr val="accent2"/>
          </a:lnRef>
          <a:fillRef idx="3">
            <a:schemeClr val="accent2"/>
          </a:fillRef>
          <a:effectRef idx="3">
            <a:schemeClr val="accent2"/>
          </a:effectRef>
          <a:fontRef idx="minor">
            <a:schemeClr val="lt1"/>
          </a:fontRef>
        </p:style>
        <p:txBody>
          <a:bodyPr wrap="square">
            <a:spAutoFit/>
          </a:bodyPr>
          <a:lstStyle/>
          <a:p>
            <a:pPr algn="just">
              <a:spcBef>
                <a:spcPts val="0"/>
              </a:spcBef>
            </a:pPr>
            <a:r>
              <a:rPr lang="en-US" sz="2800" b="1" dirty="0" smtClean="0">
                <a:solidFill>
                  <a:srgbClr val="002060"/>
                </a:solidFill>
                <a:latin typeface="Broadway" panose="04040905080B02020502" pitchFamily="82" charset="0"/>
              </a:rPr>
              <a:t>		</a:t>
            </a:r>
            <a:endParaRPr lang="en-IN" sz="1400" b="1" dirty="0" smtClean="0">
              <a:solidFill>
                <a:srgbClr val="002060"/>
              </a:solidFill>
              <a:latin typeface="Times New Roman" panose="02020603050405020304" pitchFamily="18" charset="0"/>
              <a:cs typeface="Times New Roman" panose="02020603050405020304" pitchFamily="18" charset="0"/>
            </a:endParaRPr>
          </a:p>
          <a:p>
            <a:pPr algn="just"/>
            <a:r>
              <a:rPr lang="en-IN"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40.9 MILLION  DIABETICS  IN 2007 ESTIMATED TO RISE TO 69.9 MILLION DIABETICS IN 2030    </a:t>
            </a:r>
          </a:p>
          <a:p>
            <a:pPr algn="just">
              <a:spcBef>
                <a:spcPts val="0"/>
              </a:spcBef>
            </a:pPr>
            <a:r>
              <a:rPr lang="en-US" sz="2000" b="1" dirty="0" smtClean="0">
                <a:solidFill>
                  <a:srgbClr val="A50021"/>
                </a:solidFill>
                <a:latin typeface="Arial Black" panose="020B0A04020102020204" pitchFamily="34" charset="0"/>
                <a:cs typeface="Times New Roman" panose="02020603050405020304" pitchFamily="18" charset="0"/>
              </a:rPr>
              <a:t>			 </a:t>
            </a:r>
            <a:r>
              <a:rPr lang="en-US" sz="1200" dirty="0" smtClean="0">
                <a:solidFill>
                  <a:srgbClr val="002060"/>
                </a:solidFill>
                <a:latin typeface="Arial Black" panose="020B0A04020102020204" pitchFamily="34" charset="0"/>
              </a:rPr>
              <a:t>V. </a:t>
            </a:r>
            <a:r>
              <a:rPr lang="en-US" sz="1200" dirty="0" err="1" smtClean="0">
                <a:solidFill>
                  <a:srgbClr val="002060"/>
                </a:solidFill>
                <a:latin typeface="Arial Black" panose="020B0A04020102020204" pitchFamily="34" charset="0"/>
              </a:rPr>
              <a:t>Mohan.,et</a:t>
            </a:r>
            <a:r>
              <a:rPr lang="en-US" sz="1200" dirty="0" smtClean="0">
                <a:solidFill>
                  <a:srgbClr val="002060"/>
                </a:solidFill>
                <a:latin typeface="Arial Black" panose="020B0A04020102020204" pitchFamily="34" charset="0"/>
              </a:rPr>
              <a:t> al (2007 ICMR Study )</a:t>
            </a:r>
          </a:p>
          <a:p>
            <a:pPr algn="just">
              <a:spcBef>
                <a:spcPts val="0"/>
              </a:spcBef>
            </a:pPr>
            <a:endParaRPr lang="en-US" sz="1100" dirty="0" smtClean="0">
              <a:solidFill>
                <a:srgbClr val="002060"/>
              </a:solidFill>
              <a:latin typeface="Arial Black" panose="020B0A04020102020204" pitchFamily="34" charset="0"/>
            </a:endParaRPr>
          </a:p>
          <a:p>
            <a:pPr algn="just">
              <a:spcBef>
                <a:spcPts val="0"/>
              </a:spcBef>
            </a:pPr>
            <a:endParaRPr lang="en-US" sz="1100" dirty="0" smtClean="0">
              <a:solidFill>
                <a:srgbClr val="002060"/>
              </a:solidFill>
              <a:latin typeface="Arial Black" panose="020B0A04020102020204" pitchFamily="34" charset="0"/>
            </a:endParaRPr>
          </a:p>
          <a:p>
            <a:pPr algn="just">
              <a:spcBef>
                <a:spcPts val="0"/>
              </a:spcBef>
            </a:pPr>
            <a:r>
              <a:rPr lang="en-IN" sz="2400" b="1" dirty="0" smtClean="0">
                <a:solidFill>
                  <a:schemeClr val="bg1"/>
                </a:solidFill>
                <a:effectLst>
                  <a:outerShdw blurRad="38100" dist="38100" dir="2700000" algn="tl">
                    <a:srgbClr val="000000">
                      <a:alpha val="43137"/>
                    </a:srgbClr>
                  </a:outerShdw>
                </a:effectLst>
                <a:latin typeface="Arial Black" panose="020B0A04020102020204" pitchFamily="34" charset="0"/>
              </a:rPr>
              <a:t>50.8 MILLION DIABETICS  IN 2010 ESTIMATED TO RISE TO 65.1 MILLION DIABETICS IN 2030    </a:t>
            </a:r>
          </a:p>
          <a:p>
            <a:pPr algn="just">
              <a:spcBef>
                <a:spcPts val="0"/>
              </a:spcBef>
            </a:pPr>
            <a:r>
              <a:rPr lang="en-IN" sz="2000" b="1" dirty="0" smtClean="0">
                <a:solidFill>
                  <a:schemeClr val="bg1"/>
                </a:solidFill>
                <a:latin typeface="Arial Black" panose="020B0A04020102020204" pitchFamily="34" charset="0"/>
              </a:rPr>
              <a:t>		</a:t>
            </a:r>
            <a:r>
              <a:rPr lang="en-IN" sz="1400" b="1" dirty="0" smtClean="0">
                <a:solidFill>
                  <a:srgbClr val="002060"/>
                </a:solidFill>
                <a:latin typeface="Arial Black" panose="020B0A04020102020204" pitchFamily="34" charset="0"/>
              </a:rPr>
              <a:t>(IDF Diabetes Atlas  6</a:t>
            </a:r>
            <a:r>
              <a:rPr lang="en-IN" sz="1400" b="1" baseline="30000" dirty="0" smtClean="0">
                <a:solidFill>
                  <a:srgbClr val="002060"/>
                </a:solidFill>
                <a:latin typeface="Arial Black" panose="020B0A04020102020204" pitchFamily="34" charset="0"/>
              </a:rPr>
              <a:t>th</a:t>
            </a:r>
            <a:r>
              <a:rPr lang="en-IN" sz="1400" b="1" dirty="0" smtClean="0">
                <a:solidFill>
                  <a:srgbClr val="002060"/>
                </a:solidFill>
                <a:latin typeface="Arial Black" panose="020B0A04020102020204" pitchFamily="34" charset="0"/>
              </a:rPr>
              <a:t> </a:t>
            </a:r>
            <a:r>
              <a:rPr lang="en-IN" sz="1400" b="1" dirty="0" err="1" smtClean="0">
                <a:solidFill>
                  <a:srgbClr val="002060"/>
                </a:solidFill>
                <a:latin typeface="Arial Black" panose="020B0A04020102020204" pitchFamily="34" charset="0"/>
              </a:rPr>
              <a:t>ed</a:t>
            </a:r>
            <a:r>
              <a:rPr lang="en-IN" sz="1400" b="1" dirty="0" smtClean="0">
                <a:solidFill>
                  <a:srgbClr val="002060"/>
                </a:solidFill>
                <a:latin typeface="Arial Black" panose="020B0A04020102020204" pitchFamily="34" charset="0"/>
              </a:rPr>
              <a:t> 2013)</a:t>
            </a:r>
          </a:p>
          <a:p>
            <a:pPr algn="just">
              <a:spcBef>
                <a:spcPts val="0"/>
              </a:spcBef>
            </a:pPr>
            <a:endParaRPr lang="en-IN" sz="1200" b="1" dirty="0" smtClean="0">
              <a:solidFill>
                <a:srgbClr val="002060"/>
              </a:solidFill>
              <a:latin typeface="Arial Black" panose="020B0A04020102020204" pitchFamily="34" charset="0"/>
            </a:endParaRPr>
          </a:p>
          <a:p>
            <a:pPr algn="just">
              <a:spcBef>
                <a:spcPts val="0"/>
              </a:spcBef>
            </a:pPr>
            <a:endParaRPr lang="en-US" sz="1200" b="1" dirty="0" smtClean="0">
              <a:solidFill>
                <a:srgbClr val="002060"/>
              </a:solidFill>
              <a:latin typeface="Arial Black" panose="020B0A04020102020204" pitchFamily="34" charset="0"/>
            </a:endParaRPr>
          </a:p>
          <a:p>
            <a:pPr algn="just">
              <a:buNone/>
            </a:pPr>
            <a:r>
              <a:rPr lang="en-US" sz="2800" b="1" dirty="0" smtClean="0">
                <a:solidFill>
                  <a:srgbClr val="A5002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ABOUT 109 THOUSAND DEATHS REPORTED IN INDIA DUE TO DIABETES MELLITUS IN 2004 </a:t>
            </a:r>
          </a:p>
          <a:p>
            <a:pPr algn="just"/>
            <a:r>
              <a:rPr lang="en-US" sz="2800" b="1" dirty="0"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1200" b="1" dirty="0" err="1" smtClean="0">
                <a:solidFill>
                  <a:srgbClr val="002060"/>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Venkataraman</a:t>
            </a:r>
            <a:r>
              <a:rPr lang="en-US" sz="1200" b="1" dirty="0" smtClean="0">
                <a:solidFill>
                  <a:srgbClr val="002060"/>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K et al.,2009</a:t>
            </a:r>
            <a:r>
              <a:rPr lang="en-US" sz="1200" b="1" i="1" dirty="0" smtClean="0">
                <a:solidFill>
                  <a:srgbClr val="002060"/>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Intl. J  of Diabetes </a:t>
            </a:r>
            <a:r>
              <a:rPr lang="en-US" sz="1200" b="1" dirty="0" smtClean="0">
                <a:solidFill>
                  <a:srgbClr val="002060"/>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in Developing Countries</a:t>
            </a:r>
            <a:r>
              <a:rPr lang="en-IN" sz="1200" dirty="0" smtClean="0">
                <a:solidFill>
                  <a:srgbClr val="002060"/>
                </a:solidFill>
                <a:latin typeface="Arial Black" panose="020B0A04020102020204" pitchFamily="34" charset="0"/>
              </a:rPr>
              <a:t> </a:t>
            </a:r>
          </a:p>
          <a:p>
            <a:pPr algn="just"/>
            <a:endParaRPr lang="en-IN" sz="2000" b="1" dirty="0" smtClean="0">
              <a:solidFill>
                <a:schemeClr val="bg1"/>
              </a:solidFill>
              <a:latin typeface="Arial Black" panose="020B0A04020102020204" pitchFamily="34" charset="0"/>
            </a:endParaRPr>
          </a:p>
        </p:txBody>
      </p:sp>
      <p:sp>
        <p:nvSpPr>
          <p:cNvPr id="9" name="Title 8"/>
          <p:cNvSpPr>
            <a:spLocks noGrp="1"/>
          </p:cNvSpPr>
          <p:nvPr>
            <p:ph type="ctrTitle"/>
          </p:nvPr>
        </p:nvSpPr>
        <p:spPr>
          <a:xfrm>
            <a:off x="0" y="0"/>
            <a:ext cx="7924800" cy="1295400"/>
          </a:xfrm>
        </p:spPr>
        <p:txBody>
          <a:bodyPr>
            <a:normAutofit/>
          </a:bodyPr>
          <a:lstStyle/>
          <a:p>
            <a:r>
              <a:rPr lang="en-US" sz="4000" dirty="0" smtClean="0">
                <a:solidFill>
                  <a:srgbClr val="FFFF00"/>
                </a:solidFill>
                <a:latin typeface="Broadway" panose="04040905080B02020502" pitchFamily="82" charset="0"/>
              </a:rPr>
              <a:t>INDIA : </a:t>
            </a:r>
            <a:r>
              <a:rPr lang="en-US" sz="3200" dirty="0" smtClean="0">
                <a:solidFill>
                  <a:srgbClr val="FFFF00"/>
                </a:solidFill>
                <a:latin typeface="Broadway" panose="04040905080B02020502" pitchFamily="82" charset="0"/>
              </a:rPr>
              <a:t>Diabetes Capital of world</a:t>
            </a:r>
          </a:p>
        </p:txBody>
      </p:sp>
      <p:pic>
        <p:nvPicPr>
          <p:cNvPr id="2050" name="Picture 2" descr="C:\Users\LENOVO\Desktop\inde30s.gif"/>
          <p:cNvPicPr>
            <a:picLocks noChangeAspect="1" noChangeArrowheads="1"/>
          </p:cNvPicPr>
          <p:nvPr/>
        </p:nvPicPr>
        <p:blipFill>
          <a:blip r:embed="rId3"/>
          <a:srcRect/>
          <a:stretch>
            <a:fillRect/>
          </a:stretch>
        </p:blipFill>
        <p:spPr bwMode="auto">
          <a:xfrm>
            <a:off x="7924800" y="0"/>
            <a:ext cx="1219200" cy="12858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905000"/>
            <a:ext cx="9144000" cy="538609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just">
              <a:spcBef>
                <a:spcPts val="0"/>
              </a:spcBef>
              <a:buFont typeface="Arial" panose="020B0604020202020204" pitchFamily="34" charset="0"/>
              <a:buChar char="•"/>
            </a:pPr>
            <a:r>
              <a:rPr lang="en-US" sz="3200" b="1" dirty="0" smtClean="0">
                <a:solidFill>
                  <a:schemeClr val="bg1"/>
                </a:solidFill>
                <a:latin typeface="Arial Black" panose="020B0A04020102020204" pitchFamily="34" charset="0"/>
              </a:rPr>
              <a:t>Diabetes is  serious concern warranting research at  both community &amp; basic  level </a:t>
            </a:r>
          </a:p>
          <a:p>
            <a:pPr algn="just">
              <a:spcBef>
                <a:spcPts val="0"/>
              </a:spcBef>
            </a:pPr>
            <a:endParaRPr lang="en-US" sz="3200" b="1" dirty="0" smtClean="0">
              <a:solidFill>
                <a:schemeClr val="bg1"/>
              </a:solidFill>
              <a:latin typeface="Arial Black" panose="020B0A04020102020204" pitchFamily="34" charset="0"/>
            </a:endParaRPr>
          </a:p>
          <a:p>
            <a:pPr algn="just">
              <a:buFont typeface="Arial" panose="020B0604020202020204" pitchFamily="34" charset="0"/>
              <a:buChar char="•"/>
            </a:pPr>
            <a:r>
              <a:rPr lang="en-US" sz="3200" b="1" dirty="0" smtClean="0">
                <a:solidFill>
                  <a:schemeClr val="bg1"/>
                </a:solidFill>
                <a:latin typeface="Arial Black" panose="020B0A04020102020204" pitchFamily="34" charset="0"/>
              </a:rPr>
              <a:t>ICMR and other agencies have funded a lot and research is going on  </a:t>
            </a:r>
          </a:p>
          <a:p>
            <a:pPr algn="just"/>
            <a:r>
              <a:rPr lang="en-US" sz="3200" b="1" dirty="0" smtClean="0">
                <a:solidFill>
                  <a:schemeClr val="bg1"/>
                </a:solidFill>
                <a:latin typeface="Arial Black" panose="020B0A04020102020204" pitchFamily="34" charset="0"/>
              </a:rPr>
              <a:t> </a:t>
            </a:r>
            <a:r>
              <a:rPr lang="en-IN" sz="3200" b="1" dirty="0" smtClean="0">
                <a:solidFill>
                  <a:srgbClr val="C00000"/>
                </a:solidFill>
                <a:latin typeface="Broadway" panose="04040905080B02020502" pitchFamily="82" charset="0"/>
              </a:rPr>
              <a:t>BUT CONSORTIUM BASED PREVALENCE STUIDES ARE NEED OF HOUR</a:t>
            </a:r>
          </a:p>
          <a:p>
            <a:pPr algn="just"/>
            <a:endParaRPr lang="en-IN" sz="3200" b="1" dirty="0" smtClean="0">
              <a:solidFill>
                <a:srgbClr val="A50021"/>
              </a:solidFill>
              <a:latin typeface="Broadway" panose="04040905080B02020502" pitchFamily="82" charset="0"/>
            </a:endParaRPr>
          </a:p>
          <a:p>
            <a:pPr algn="just">
              <a:buFont typeface="Arial" panose="020B0604020202020204" pitchFamily="34" charset="0"/>
              <a:buChar char="•"/>
            </a:pPr>
            <a:r>
              <a:rPr lang="en-IN" b="1" u="sng" dirty="0" smtClean="0">
                <a:solidFill>
                  <a:schemeClr val="bg1">
                    <a:lumMod val="95000"/>
                    <a:lumOff val="5000"/>
                  </a:schemeClr>
                </a:solidFill>
                <a:latin typeface="Arial Black" panose="020B0A04020102020204" pitchFamily="34" charset="0"/>
              </a:rPr>
              <a:t>TILL NOW    ICMR –INDIAB  COORDINATED  STUDY HAS TAKEN  PLACE</a:t>
            </a:r>
          </a:p>
          <a:p>
            <a:pPr algn="just"/>
            <a:endParaRPr lang="en-IN" b="1" u="sng" dirty="0" smtClean="0">
              <a:solidFill>
                <a:srgbClr val="002060"/>
              </a:solidFill>
              <a:latin typeface="Broadway" panose="04040905080B02020502" pitchFamily="82" charset="0"/>
            </a:endParaRPr>
          </a:p>
          <a:p>
            <a:pPr algn="just"/>
            <a:r>
              <a:rPr lang="en-IN" sz="2000" b="1" dirty="0" smtClean="0">
                <a:solidFill>
                  <a:srgbClr val="002060"/>
                </a:solidFill>
                <a:latin typeface="Broadway" panose="04040905080B02020502" pitchFamily="82" charset="0"/>
              </a:rPr>
              <a:t>		</a:t>
            </a:r>
            <a:endParaRPr lang="en-IN" sz="1400" b="1" dirty="0" smtClean="0">
              <a:solidFill>
                <a:srgbClr val="002060"/>
              </a:solidFill>
              <a:latin typeface="Times New Roman" panose="02020603050405020304" pitchFamily="18" charset="0"/>
              <a:cs typeface="Times New Roman" panose="02020603050405020304" pitchFamily="18" charset="0"/>
            </a:endParaRPr>
          </a:p>
        </p:txBody>
      </p:sp>
      <p:sp>
        <p:nvSpPr>
          <p:cNvPr id="9" name="Title 8"/>
          <p:cNvSpPr>
            <a:spLocks noGrp="1"/>
          </p:cNvSpPr>
          <p:nvPr>
            <p:ph type="ctrTitle"/>
          </p:nvPr>
        </p:nvSpPr>
        <p:spPr>
          <a:xfrm>
            <a:off x="0" y="228600"/>
            <a:ext cx="9144000" cy="1600200"/>
          </a:xfrm>
        </p:spPr>
        <p:txBody>
          <a:bodyPr>
            <a:normAutofit fontScale="90000"/>
          </a:bodyPr>
          <a:lstStyle/>
          <a:p>
            <a:r>
              <a:rPr lang="en-US" sz="4000" dirty="0" smtClean="0">
                <a:solidFill>
                  <a:srgbClr val="FFFF00"/>
                </a:solidFill>
                <a:latin typeface="Broadway" panose="04040905080B02020502" pitchFamily="82" charset="0"/>
              </a:rPr>
              <a:t>INDIA : Diabetes –A  Serious  Concern</a:t>
            </a:r>
            <a:br>
              <a:rPr lang="en-US" sz="4000" dirty="0" smtClean="0">
                <a:solidFill>
                  <a:srgbClr val="FFFF00"/>
                </a:solidFill>
                <a:latin typeface="Broadway" panose="04040905080B02020502" pitchFamily="82" charset="0"/>
              </a:rPr>
            </a:br>
            <a:r>
              <a:rPr lang="en-US" sz="4000" dirty="0" smtClean="0">
                <a:solidFill>
                  <a:srgbClr val="FFFF00"/>
                </a:solidFill>
                <a:latin typeface="Broadway" panose="04040905080B02020502" pitchFamily="82" charset="0"/>
              </a:rPr>
              <a:t>POTENTIAL EPIDEMIC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P9060225.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533400" y="228600"/>
            <a:ext cx="8077200" cy="3062377"/>
          </a:xfrm>
          <a:prstGeom prst="rect">
            <a:avLst/>
          </a:prstGeom>
        </p:spPr>
        <p:txBody>
          <a:bodyPr wrap="square">
            <a:spAutoFit/>
          </a:bodyPr>
          <a:lstStyle/>
          <a:p>
            <a:pPr algn="just"/>
            <a:r>
              <a:rPr lang="en-IN" sz="3200" b="1" dirty="0" err="1" smtClean="0">
                <a:solidFill>
                  <a:schemeClr val="bg1"/>
                </a:solidFill>
                <a:latin typeface="Algerian" panose="04020705040A02060702" pitchFamily="82" charset="0"/>
              </a:rPr>
              <a:t>REGIoNAL</a:t>
            </a:r>
            <a:r>
              <a:rPr lang="en-IN" sz="3200" b="1" dirty="0" smtClean="0">
                <a:solidFill>
                  <a:schemeClr val="bg1"/>
                </a:solidFill>
                <a:latin typeface="Algerian" panose="04020705040A02060702" pitchFamily="82" charset="0"/>
              </a:rPr>
              <a:t>  Prevalence   STUDIES SHOW </a:t>
            </a:r>
          </a:p>
          <a:p>
            <a:pPr algn="just"/>
            <a:endParaRPr lang="en-IN" b="1" dirty="0" smtClean="0">
              <a:solidFill>
                <a:schemeClr val="bg1"/>
              </a:solidFill>
              <a:latin typeface="Broadway" panose="04040905080B02020502" pitchFamily="82" charset="0"/>
            </a:endParaRPr>
          </a:p>
          <a:p>
            <a:pPr algn="just">
              <a:buFont typeface="Wingdings" panose="05000000000000000000" pitchFamily="2" charset="2"/>
              <a:buChar char="q"/>
            </a:pPr>
            <a:r>
              <a:rPr lang="en-IN" sz="2800" b="1" dirty="0" smtClean="0">
                <a:solidFill>
                  <a:srgbClr val="C00000"/>
                </a:solidFill>
                <a:latin typeface="Broadway" panose="04040905080B02020502" pitchFamily="82" charset="0"/>
              </a:rPr>
              <a:t>HIGHEST   KERALA  -19.5% </a:t>
            </a:r>
          </a:p>
          <a:p>
            <a:pPr algn="just">
              <a:buFont typeface="Wingdings" panose="05000000000000000000" pitchFamily="2" charset="2"/>
              <a:buChar char="q"/>
            </a:pPr>
            <a:r>
              <a:rPr lang="en-IN" sz="2800" b="1" dirty="0" smtClean="0">
                <a:solidFill>
                  <a:schemeClr val="bg1"/>
                </a:solidFill>
                <a:latin typeface="Broadway" panose="04040905080B02020502" pitchFamily="82" charset="0"/>
              </a:rPr>
              <a:t>LOWEST   KASHMIR  VALLEY --6.1%</a:t>
            </a:r>
            <a:r>
              <a:rPr lang="en-US" sz="2800" b="1" dirty="0" smtClean="0">
                <a:solidFill>
                  <a:schemeClr val="bg1"/>
                </a:solidFill>
                <a:effectLst>
                  <a:outerShdw blurRad="38100" dist="38100" dir="2700000" algn="tl">
                    <a:srgbClr val="000000">
                      <a:alpha val="43137"/>
                    </a:srgbClr>
                  </a:outerShdw>
                </a:effectLst>
                <a:latin typeface="Broadway" panose="04040905080B02020502" pitchFamily="82" charset="0"/>
                <a:cs typeface="Times New Roman" panose="02020603050405020304" pitchFamily="18" charset="0"/>
              </a:rPr>
              <a:t> </a:t>
            </a:r>
          </a:p>
          <a:p>
            <a:pPr algn="just"/>
            <a:r>
              <a:rPr lang="en-US" sz="900" b="1" dirty="0"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1200" b="1" dirty="0" err="1"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Zargar</a:t>
            </a:r>
            <a:r>
              <a:rPr lang="en-US" sz="1200" b="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  AH  </a:t>
            </a:r>
            <a:r>
              <a:rPr lang="en-US" sz="1200" b="1" i="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et al</a:t>
            </a:r>
            <a:r>
              <a:rPr lang="en-US" sz="1200" b="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.,2000. </a:t>
            </a:r>
            <a:r>
              <a:rPr lang="en-US" sz="1200" b="1" i="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Diabetes  Research and Clinical Practice</a:t>
            </a:r>
          </a:p>
          <a:p>
            <a:pPr algn="just"/>
            <a:r>
              <a:rPr lang="en-US" sz="1200" b="1" i="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rPr>
              <a:t>		 </a:t>
            </a:r>
            <a:r>
              <a:rPr lang="en-IN" sz="1200" b="1" dirty="0" err="1" smtClean="0">
                <a:solidFill>
                  <a:schemeClr val="bg1"/>
                </a:solidFill>
                <a:latin typeface="+mj-lt"/>
              </a:rPr>
              <a:t>Javid</a:t>
            </a:r>
            <a:r>
              <a:rPr lang="en-IN" sz="1200" b="1" dirty="0" smtClean="0">
                <a:solidFill>
                  <a:schemeClr val="bg1"/>
                </a:solidFill>
                <a:latin typeface="+mj-lt"/>
              </a:rPr>
              <a:t> Ahmad et al  , Al </a:t>
            </a:r>
            <a:r>
              <a:rPr lang="en-IN" sz="1200" b="1" dirty="0" err="1" smtClean="0">
                <a:solidFill>
                  <a:schemeClr val="bg1"/>
                </a:solidFill>
                <a:latin typeface="+mj-lt"/>
              </a:rPr>
              <a:t>Ameen</a:t>
            </a:r>
            <a:r>
              <a:rPr lang="en-IN" sz="1200" b="1" dirty="0" smtClean="0">
                <a:solidFill>
                  <a:schemeClr val="bg1"/>
                </a:solidFill>
                <a:latin typeface="+mj-lt"/>
              </a:rPr>
              <a:t> J Med S </a:t>
            </a:r>
            <a:r>
              <a:rPr lang="en-IN" sz="1200" b="1" dirty="0" err="1" smtClean="0">
                <a:solidFill>
                  <a:schemeClr val="bg1"/>
                </a:solidFill>
                <a:latin typeface="+mj-lt"/>
              </a:rPr>
              <a:t>ci</a:t>
            </a:r>
            <a:r>
              <a:rPr lang="en-IN" sz="1200" b="1" dirty="0" smtClean="0">
                <a:solidFill>
                  <a:schemeClr val="bg1"/>
                </a:solidFill>
                <a:latin typeface="+mj-lt"/>
              </a:rPr>
              <a:t> (20 1 1 )4 (1 ):3 8 -4 4</a:t>
            </a:r>
            <a:endParaRPr lang="en-US" sz="1200" b="1" i="1" dirty="0" smtClean="0">
              <a:solidFill>
                <a:schemeClr val="bg1"/>
              </a:solidFill>
              <a:effectLst>
                <a:outerShdw blurRad="38100" dist="38100" dir="2700000" algn="tl">
                  <a:srgbClr val="000000">
                    <a:alpha val="43137"/>
                  </a:srgbClr>
                </a:outerShdw>
              </a:effectLst>
              <a:latin typeface="+mj-lt"/>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a:p>
            <a:pPr algn="just"/>
            <a:endParaRPr lang="en-IN" sz="1050" b="1" dirty="0" smtClean="0">
              <a:solidFill>
                <a:schemeClr val="bg1"/>
              </a:solidFill>
              <a:latin typeface="Arial Black" panose="020B0A0402010202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7663636"/>
          </a:xfrm>
          <a:prstGeom prst="rect">
            <a:avLst/>
          </a:prstGeom>
        </p:spPr>
        <p:txBody>
          <a:bodyPr wrap="square">
            <a:spAutoFit/>
          </a:bodyPr>
          <a:lstStyle/>
          <a:p>
            <a:r>
              <a:rPr lang="en-IN" sz="2400" b="1" dirty="0" smtClean="0">
                <a:latin typeface="+mj-lt"/>
                <a:cs typeface="Aharoni" pitchFamily="2" charset="-79"/>
              </a:rPr>
              <a:t>		</a:t>
            </a:r>
            <a:r>
              <a:rPr lang="en-IN" sz="4000" b="1" u="sng" dirty="0" smtClean="0">
                <a:latin typeface="Arial Black" panose="020B0A04020102020204" pitchFamily="34" charset="0"/>
                <a:cs typeface="Aharoni" pitchFamily="2" charset="-79"/>
              </a:rPr>
              <a:t>METABOLIC SYNDROME </a:t>
            </a:r>
          </a:p>
          <a:p>
            <a:pPr algn="ctr"/>
            <a:r>
              <a:rPr lang="en-IN" sz="2400" dirty="0" smtClean="0">
                <a:effectLst>
                  <a:outerShdw blurRad="38100" dist="38100" dir="2700000" algn="tl">
                    <a:srgbClr val="000000">
                      <a:alpha val="43137"/>
                    </a:srgbClr>
                  </a:outerShdw>
                </a:effectLst>
                <a:latin typeface="Arial Black" panose="020B0A04020102020204" pitchFamily="34" charset="0"/>
              </a:rPr>
              <a:t> </a:t>
            </a:r>
          </a:p>
          <a:p>
            <a:pPr marL="342900" indent="-342900" algn="ctr">
              <a:buFont typeface="Wingdings" panose="05000000000000000000" pitchFamily="2" charset="2"/>
              <a:buChar char="ü"/>
            </a:pP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CLUSTERING  OF </a:t>
            </a:r>
            <a:r>
              <a:rPr lang="en-IN" sz="2400" b="1" dirty="0" smtClean="0">
                <a:effectLst>
                  <a:outerShdw blurRad="38100" dist="38100" dir="2700000" algn="tl">
                    <a:srgbClr val="000000">
                      <a:alpha val="43137"/>
                    </a:srgbClr>
                  </a:outerShdw>
                </a:effectLst>
                <a:latin typeface="Arial Black" panose="020B0A04020102020204" pitchFamily="34" charset="0"/>
              </a:rPr>
              <a:t>  SYMPTOMS, ABNORMALITIES, AND METABOLIC RISK FACTORS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COMMONLY OBSERVED AND   TERMED AS  </a:t>
            </a:r>
            <a:r>
              <a:rPr lang="en-IN" sz="24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haroni" pitchFamily="2" charset="-79"/>
              </a:rPr>
              <a:t>SYNDROME X</a:t>
            </a:r>
            <a:r>
              <a:rPr lang="en-IN" sz="2400" b="1" i="1" dirty="0" smtClean="0">
                <a:effectLst>
                  <a:outerShdw blurRad="38100" dist="38100" dir="2700000" algn="tl">
                    <a:srgbClr val="000000">
                      <a:alpha val="43137"/>
                    </a:srgbClr>
                  </a:outerShdw>
                </a:effectLst>
                <a:latin typeface="Arial Black" panose="020B0A04020102020204" pitchFamily="34" charset="0"/>
                <a:cs typeface="Aharoni" pitchFamily="2" charset="-79"/>
              </a:rPr>
              <a:t>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BY </a:t>
            </a:r>
            <a:r>
              <a:rPr lang="en-IN" sz="2400" b="1" i="1" dirty="0" smtClean="0">
                <a:effectLst>
                  <a:outerShdw blurRad="38100" dist="38100" dir="2700000" algn="tl">
                    <a:srgbClr val="000000">
                      <a:alpha val="43137"/>
                    </a:srgbClr>
                  </a:outerShdw>
                </a:effectLst>
                <a:latin typeface="Arial Black" panose="020B0A04020102020204" pitchFamily="34" charset="0"/>
                <a:cs typeface="Aharoni" pitchFamily="2" charset="-79"/>
              </a:rPr>
              <a:t>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G.</a:t>
            </a:r>
            <a:r>
              <a:rPr lang="en-IN" sz="2400" b="1" dirty="0" smtClean="0">
                <a:effectLst>
                  <a:outerShdw blurRad="38100" dist="38100" dir="2700000" algn="tl">
                    <a:srgbClr val="000000">
                      <a:alpha val="43137"/>
                    </a:srgbClr>
                  </a:outerShdw>
                </a:effectLst>
                <a:latin typeface="Arial Black" panose="020B0A04020102020204" pitchFamily="34" charset="0"/>
              </a:rPr>
              <a:t> REAVEN IN  1988</a:t>
            </a:r>
          </a:p>
          <a:p>
            <a:pPr marL="342900" indent="-342900" algn="ctr">
              <a:buFont typeface="Wingdings" panose="05000000000000000000" pitchFamily="2" charset="2"/>
              <a:buChar char="ü"/>
            </a:pPr>
            <a:r>
              <a:rPr lang="en-IN" sz="2400" b="1" dirty="0" smtClean="0">
                <a:effectLst>
                  <a:outerShdw blurRad="38100" dist="38100" dir="2700000" algn="tl">
                    <a:srgbClr val="000000">
                      <a:alpha val="43137"/>
                    </a:srgbClr>
                  </a:outerShdw>
                </a:effectLst>
                <a:latin typeface="Arial Black" panose="020B0A04020102020204" pitchFamily="34" charset="0"/>
              </a:rPr>
              <a:t>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PREDISPOSING    TO CVD , INSULIN RESISTANCE PRIMARILY UNDERLIES    IT </a:t>
            </a:r>
          </a:p>
          <a:p>
            <a:pPr marL="342900" indent="-342900" algn="ctr">
              <a:buFont typeface="Wingdings" panose="05000000000000000000" pitchFamily="2" charset="2"/>
              <a:buChar char="ü"/>
            </a:pP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 ALSO  CALLED INSULIN RESISTANCE SYNDROME &amp; THERE IS INCREASED RISK FOR T2DM  </a:t>
            </a:r>
          </a:p>
          <a:p>
            <a:endParaRPr lang="en-IN" sz="2400" b="1" dirty="0" smtClean="0">
              <a:latin typeface="Arial Black" panose="020B0A04020102020204" pitchFamily="34" charset="0"/>
              <a:cs typeface="Aharoni" pitchFamily="2" charset="-79"/>
            </a:endParaRPr>
          </a:p>
          <a:p>
            <a:pPr marL="342900" indent="-342900">
              <a:buFont typeface="Wingdings" panose="05000000000000000000" pitchFamily="2" charset="2"/>
              <a:buChar char="q"/>
            </a:pPr>
            <a:r>
              <a:rPr lang="en-IN" sz="2400" b="1" dirty="0" smtClean="0">
                <a:latin typeface="Arial Black" panose="020B0A04020102020204" pitchFamily="34" charset="0"/>
                <a:cs typeface="Aharoni" pitchFamily="2" charset="-79"/>
              </a:rPr>
              <a:t>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THE TERM </a:t>
            </a:r>
            <a:r>
              <a:rPr lang="en-IN" sz="2400" b="1" i="1" dirty="0" smtClean="0">
                <a:solidFill>
                  <a:srgbClr val="FFFF00"/>
                </a:solidFill>
                <a:effectLst>
                  <a:outerShdw blurRad="38100" dist="38100" dir="2700000" algn="tl">
                    <a:srgbClr val="000000">
                      <a:alpha val="43137"/>
                    </a:srgbClr>
                  </a:outerShdw>
                </a:effectLst>
                <a:latin typeface="Arial Black" panose="020B0A04020102020204" pitchFamily="34" charset="0"/>
                <a:cs typeface="Aharoni" pitchFamily="2" charset="-79"/>
              </a:rPr>
              <a:t>METABOLIC SYNDROME</a:t>
            </a:r>
            <a:r>
              <a:rPr lang="en-IN" sz="24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haroni" pitchFamily="2" charset="-79"/>
              </a:rPr>
              <a:t> </a:t>
            </a:r>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FOR THIS CLUSTERING OF METABOLIC RISK FACTORS  IS PREFERRED AS IT  AVOIDS THE IMPLICATION THAT INSULIN RESISTANCE IS PRIMARY OR ONLY CAUSE OF ASSOCIATED RISK FACTORS  		ATP III USES THIS ALTERNATIVE TERM </a:t>
            </a:r>
          </a:p>
          <a:p>
            <a:r>
              <a:rPr lang="en-IN" sz="2400" b="1" dirty="0" smtClean="0">
                <a:effectLst>
                  <a:outerShdw blurRad="38100" dist="38100" dir="2700000" algn="tl">
                    <a:srgbClr val="000000">
                      <a:alpha val="43137"/>
                    </a:srgbClr>
                  </a:outerShdw>
                </a:effectLst>
                <a:latin typeface="Arial Black" panose="020B0A04020102020204" pitchFamily="34" charset="0"/>
                <a:cs typeface="Aharoni" pitchFamily="2" charset="-79"/>
              </a:rPr>
              <a:t>   </a:t>
            </a:r>
          </a:p>
          <a:p>
            <a:endParaRPr lang="en-IN" sz="2400" b="1" dirty="0" smtClean="0">
              <a:latin typeface="Arial Black" panose="020B0A04020102020204" pitchFamily="34" charset="0"/>
              <a:cs typeface="Aharoni" pitchFamily="2" charset="-79"/>
            </a:endParaRPr>
          </a:p>
          <a:p>
            <a:endParaRPr lang="en-IN" sz="2000" b="1" dirty="0">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85794"/>
            <a:ext cx="8929718" cy="5632311"/>
          </a:xfrm>
          <a:prstGeom prst="rect">
            <a:avLst/>
          </a:prstGeom>
        </p:spPr>
        <p:txBody>
          <a:bodyPr wrap="square">
            <a:spAutoFit/>
          </a:bodyPr>
          <a:lstStyle/>
          <a:p>
            <a:pPr algn="ctr"/>
            <a:r>
              <a:rPr lang="en-IN" sz="4000" b="1" dirty="0" smtClean="0">
                <a:latin typeface="Algerian" panose="04020705040A02060702" pitchFamily="82" charset="0"/>
                <a:cs typeface="Aharoni" pitchFamily="2" charset="-79"/>
              </a:rPr>
              <a:t>Individuals with metabolic syndrome seemingly are susceptible to other conditions also  notably polycystic ovary syndrome, fatty liver, cholesterol gallstones, asthma, inflammation , sleep disturbances, and some forms of cancer.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eaLnBrk="1" hangingPunct="1">
              <a:defRPr/>
            </a:pPr>
            <a:endParaRPr lang="en-US" smtClean="0"/>
          </a:p>
        </p:txBody>
      </p:sp>
      <p:pic>
        <p:nvPicPr>
          <p:cNvPr id="10243" name="Picture 7" descr="image002"/>
          <p:cNvPicPr>
            <a:picLocks noChangeAspect="1" noChangeArrowheads="1"/>
          </p:cNvPicPr>
          <p:nvPr/>
        </p:nvPicPr>
        <p:blipFill>
          <a:blip r:embed="rId2"/>
          <a:srcRect/>
          <a:stretch>
            <a:fillRect/>
          </a:stretch>
        </p:blipFill>
        <p:spPr bwMode="auto">
          <a:xfrm>
            <a:off x="-228600" y="-152400"/>
            <a:ext cx="9372600" cy="701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1001"/>
            <a:ext cx="8991600" cy="6555641"/>
          </a:xfrm>
          <a:prstGeom prst="rect">
            <a:avLst/>
          </a:prstGeom>
        </p:spPr>
        <p:txBody>
          <a:bodyPr wrap="square">
            <a:spAutoFit/>
          </a:bodyPr>
          <a:lstStyle/>
          <a:p>
            <a:r>
              <a:rPr lang="en-IN" sz="3200" b="1" u="sng" dirty="0" smtClean="0">
                <a:effectLst>
                  <a:outerShdw blurRad="38100" dist="38100" dir="2700000" algn="tl">
                    <a:srgbClr val="000000">
                      <a:alpha val="43137"/>
                    </a:srgbClr>
                  </a:outerShdw>
                </a:effectLst>
                <a:latin typeface="Broadway" panose="04040905080B02020502" pitchFamily="82" charset="0"/>
                <a:cs typeface="Aharoni" pitchFamily="2" charset="-79"/>
              </a:rPr>
              <a:t>METABOLIC   SYNDROME </a:t>
            </a:r>
            <a:r>
              <a:rPr lang="en-IN" sz="3200" b="1" dirty="0" smtClean="0">
                <a:solidFill>
                  <a:srgbClr val="FFFF00"/>
                </a:solidFill>
                <a:effectLst>
                  <a:outerShdw blurRad="38100" dist="38100" dir="2700000" algn="tl">
                    <a:srgbClr val="000000">
                      <a:alpha val="43137"/>
                    </a:srgbClr>
                  </a:outerShdw>
                </a:effectLst>
                <a:latin typeface="+mj-lt"/>
                <a:cs typeface="Aharoni" pitchFamily="2" charset="-79"/>
              </a:rPr>
              <a:t>:</a:t>
            </a:r>
            <a:r>
              <a:rPr lang="en-IN" sz="3200" b="1" dirty="0" smtClean="0">
                <a:solidFill>
                  <a:srgbClr val="FFFF00"/>
                </a:solidFill>
                <a:effectLst>
                  <a:outerShdw blurRad="38100" dist="38100" dir="2700000" algn="tl">
                    <a:srgbClr val="000000">
                      <a:alpha val="43137"/>
                    </a:srgbClr>
                  </a:outerShdw>
                </a:effectLst>
                <a:latin typeface="+mj-lt"/>
              </a:rPr>
              <a:t> </a:t>
            </a:r>
          </a:p>
          <a:p>
            <a:r>
              <a:rPr lang="en-IN" sz="2400" b="1" dirty="0" smtClean="0">
                <a:effectLst>
                  <a:outerShdw blurRad="38100" dist="38100" dir="2700000" algn="tl">
                    <a:srgbClr val="000000">
                      <a:alpha val="43137"/>
                    </a:srgbClr>
                  </a:outerShdw>
                </a:effectLst>
                <a:latin typeface="+mj-lt"/>
                <a:cs typeface="Aharoni" pitchFamily="2" charset="-79"/>
              </a:rPr>
              <a:t>CLUSTERING  TOGETHER OF </a:t>
            </a:r>
            <a:r>
              <a:rPr lang="en-IN" sz="2400" b="1" dirty="0" smtClean="0">
                <a:effectLst>
                  <a:outerShdw blurRad="38100" dist="38100" dir="2700000" algn="tl">
                    <a:srgbClr val="000000">
                      <a:alpha val="43137"/>
                    </a:srgbClr>
                  </a:outerShdw>
                </a:effectLst>
                <a:latin typeface="+mj-lt"/>
              </a:rPr>
              <a:t>  SYMPTOMS, ABNORMALITIES &amp; METABOLIC RISK FACTORS  INCLUDING HYPERLIPIDEMIA, ABDOMINAL  OBESITY, INSULIN RESISTANCE,</a:t>
            </a:r>
            <a:r>
              <a:rPr lang="en-IN" sz="2400" b="1" dirty="0" smtClean="0">
                <a:effectLst>
                  <a:outerShdw blurRad="38100" dist="38100" dir="2700000" algn="tl">
                    <a:srgbClr val="000000">
                      <a:alpha val="43137"/>
                    </a:srgbClr>
                  </a:outerShdw>
                </a:effectLst>
                <a:latin typeface="+mj-lt"/>
                <a:cs typeface="Aharoni" pitchFamily="2" charset="-79"/>
              </a:rPr>
              <a:t> HYPERTENSION </a:t>
            </a:r>
            <a:r>
              <a:rPr lang="en-IN" sz="2400" b="1" dirty="0" smtClean="0">
                <a:effectLst>
                  <a:outerShdw blurRad="38100" dist="38100" dir="2700000" algn="tl">
                    <a:srgbClr val="000000">
                      <a:alpha val="43137"/>
                    </a:srgbClr>
                  </a:outerShdw>
                </a:effectLst>
                <a:latin typeface="+mj-lt"/>
              </a:rPr>
              <a:t>  </a:t>
            </a:r>
            <a:endParaRPr lang="en-US" sz="2400" b="1" u="sng"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sz="2400" b="1" u="sng"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AT LEAST 3 MAJOR ORGANIZATIONS HAVE RECOMMENDED CLINICAL CRITERIA FOR DIAGNOSIS OF  METABOLIC SYNDROME</a:t>
            </a:r>
            <a:r>
              <a:rPr lang="en-US" sz="24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endParaRPr lang="en-IN" sz="2400" b="1" dirty="0" smtClean="0">
              <a:solidFill>
                <a:srgbClr val="FFFF00"/>
              </a:solidFill>
              <a:latin typeface="+mj-lt"/>
            </a:endParaRPr>
          </a:p>
          <a:p>
            <a:pPr algn="ctr" eaLnBrk="0" fontAlgn="base" hangingPunct="0">
              <a:spcBef>
                <a:spcPct val="0"/>
              </a:spcBef>
              <a:spcAft>
                <a:spcPct val="0"/>
              </a:spcAft>
            </a:pPr>
            <a:r>
              <a:rPr lang="en-IN" sz="2000" b="1" dirty="0" smtClean="0">
                <a:solidFill>
                  <a:srgbClr val="FFFF00"/>
                </a:solidFill>
                <a:effectLst>
                  <a:outerShdw blurRad="38100" dist="38100" dir="2700000" algn="tl">
                    <a:srgbClr val="000000">
                      <a:alpha val="43137"/>
                    </a:srgbClr>
                  </a:outerShdw>
                </a:effectLst>
                <a:latin typeface="+mj-lt"/>
              </a:rPr>
              <a:t>* National Heart, Lung, and Blood Institute(NLHBI)and  American Heart Association(AHA)Adult Treatment Panel (</a:t>
            </a:r>
            <a:r>
              <a:rPr lang="en-US" sz="2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ATP III ) criteria</a:t>
            </a:r>
          </a:p>
          <a:p>
            <a:pPr algn="ctr" eaLnBrk="0" fontAlgn="base" hangingPunct="0">
              <a:spcBef>
                <a:spcPct val="0"/>
              </a:spcBef>
              <a:spcAft>
                <a:spcPct val="0"/>
              </a:spcAft>
            </a:pPr>
            <a:r>
              <a:rPr lang="en-US" sz="2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*World Health Organization criteria (WHO)</a:t>
            </a:r>
          </a:p>
          <a:p>
            <a:pPr algn="ctr" eaLnBrk="0" fontAlgn="base" hangingPunct="0">
              <a:spcBef>
                <a:spcPct val="0"/>
              </a:spcBef>
              <a:spcAft>
                <a:spcPct val="0"/>
              </a:spcAft>
            </a:pPr>
            <a:r>
              <a:rPr lang="en-US" sz="2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*American Association of Clinical Endocrinologists(AACE) criteria </a:t>
            </a:r>
          </a:p>
          <a:p>
            <a:pPr algn="ctr" eaLnBrk="0" fontAlgn="base" hangingPunct="0">
              <a:spcBef>
                <a:spcPct val="0"/>
              </a:spcBef>
              <a:spcAft>
                <a:spcPct val="0"/>
              </a:spcAft>
            </a:pPr>
            <a:endParaRPr lang="en-US" sz="2000" b="1"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sz="2000" b="1"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Their criteria are similar in many aspects, but they also reveal fundamental differences in positioning of the predominant causes of the syndrome</a:t>
            </a:r>
          </a:p>
          <a:p>
            <a:pPr algn="ctr" eaLnBrk="0" fontAlgn="base" hangingPunct="0">
              <a:spcBef>
                <a:spcPct val="0"/>
              </a:spcBef>
              <a:spcAft>
                <a:spcPct val="0"/>
              </a:spcAft>
            </a:pPr>
            <a:r>
              <a:rPr lang="en-IN" sz="2000" b="1" dirty="0" smtClean="0">
                <a:effectLst>
                  <a:outerShdw blurRad="38100" dist="38100" dir="2700000" algn="tl">
                    <a:srgbClr val="000000">
                      <a:alpha val="43137"/>
                    </a:srgbClr>
                  </a:outerShdw>
                </a:effectLst>
                <a:latin typeface="+mj-lt"/>
              </a:rPr>
              <a:t> </a:t>
            </a:r>
          </a:p>
          <a:p>
            <a:pPr algn="ctr" eaLnBrk="0" fontAlgn="base" hangingPunct="0">
              <a:spcBef>
                <a:spcPct val="0"/>
              </a:spcBef>
              <a:spcAft>
                <a:spcPct val="0"/>
              </a:spcAft>
            </a:pPr>
            <a:r>
              <a:rPr lang="en-US" sz="2800" b="1" dirty="0" smtClean="0">
                <a:effectLst>
                  <a:outerShdw blurRad="38100" dist="38100" dir="2700000" algn="tl">
                    <a:srgbClr val="000000">
                      <a:alpha val="43137"/>
                    </a:srgbClr>
                  </a:outerShdw>
                </a:effectLst>
                <a:latin typeface="Broadway" panose="04040905080B02020502" pitchFamily="82" charset="0"/>
                <a:ea typeface="Times New Roman" panose="02020603050405020304" pitchFamily="18" charset="0"/>
                <a:cs typeface="Times New Roman" panose="02020603050405020304" pitchFamily="18" charset="0"/>
              </a:rPr>
              <a:t>In our studies  we followed </a:t>
            </a:r>
            <a:r>
              <a:rPr lang="en-US" sz="2800" b="1" dirty="0" smtClean="0">
                <a:solidFill>
                  <a:srgbClr val="FFFF00"/>
                </a:solidFill>
                <a:effectLst>
                  <a:outerShdw blurRad="38100" dist="38100" dir="2700000" algn="tl">
                    <a:srgbClr val="000000">
                      <a:alpha val="43137"/>
                    </a:srgbClr>
                  </a:outerShdw>
                </a:effectLst>
                <a:latin typeface="Broadway" panose="04040905080B02020502" pitchFamily="82" charset="0"/>
                <a:ea typeface="Times New Roman" panose="02020603050405020304" pitchFamily="18" charset="0"/>
                <a:cs typeface="Times New Roman" panose="02020603050405020304" pitchFamily="18" charset="0"/>
              </a:rPr>
              <a:t>ATP III criteria  </a:t>
            </a:r>
            <a:r>
              <a:rPr lang="en-US" sz="2800" b="1" dirty="0" smtClean="0">
                <a:effectLst>
                  <a:outerShdw blurRad="38100" dist="38100" dir="2700000" algn="tl">
                    <a:srgbClr val="000000">
                      <a:alpha val="43137"/>
                    </a:srgbClr>
                  </a:outerShdw>
                </a:effectLst>
                <a:latin typeface="Broadway" panose="04040905080B02020502" pitchFamily="82" charset="0"/>
                <a:ea typeface="Times New Roman" panose="02020603050405020304" pitchFamily="18" charset="0"/>
                <a:cs typeface="Times New Roman" panose="02020603050405020304" pitchFamily="18" charset="0"/>
              </a:rPr>
              <a:t>giving  priority  to abdominal obesity as  contributor to metabolic syndrome</a:t>
            </a:r>
            <a:r>
              <a:rPr lang="en-US" sz="2800" b="1" dirty="0" smtClean="0">
                <a:solidFill>
                  <a:schemeClr val="accent4">
                    <a:lumMod val="50000"/>
                  </a:schemeClr>
                </a:solidFill>
                <a:latin typeface="Broadway" panose="04040905080B02020502" pitchFamily="82" charset="0"/>
                <a:ea typeface="Times New Roman" panose="02020603050405020304" pitchFamily="18" charset="0"/>
                <a:cs typeface="Times New Roman" panose="02020603050405020304" pitchFamily="18" charset="0"/>
              </a:rPr>
              <a:t>. </a:t>
            </a:r>
            <a:endParaRPr lang="en-IN" sz="2800" b="1" dirty="0" smtClean="0">
              <a:solidFill>
                <a:schemeClr val="accent4">
                  <a:lumMod val="50000"/>
                </a:schemeClr>
              </a:solidFill>
              <a:effectLst>
                <a:outerShdw blurRad="38100" dist="38100" dir="2700000" algn="tl">
                  <a:srgbClr val="000000">
                    <a:alpha val="43137"/>
                  </a:srgbClr>
                </a:outerShdw>
              </a:effectLst>
              <a:latin typeface="Broadway" panose="04040905080B02020502" pitchFamily="82" charset="0"/>
            </a:endParaRPr>
          </a:p>
          <a:p>
            <a:pPr algn="ctr"/>
            <a:endParaRPr lang="en-IN" sz="2400" b="1" dirty="0">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108993"/>
            <a:ext cx="9143999" cy="67075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lang="en-US" sz="2400" b="1" u="sng" dirty="0" smtClean="0">
                <a:latin typeface="Arial Black" panose="020B0A04020102020204" pitchFamily="34" charset="0"/>
                <a:ea typeface="Times New Roman" panose="02020603050405020304" pitchFamily="18" charset="0"/>
                <a:cs typeface="Times New Roman" panose="02020603050405020304" pitchFamily="18" charset="0"/>
              </a:rPr>
              <a:t>Those </a:t>
            </a:r>
            <a:r>
              <a:rPr kumimoji="0" lang="en-US" sz="2400" b="1" i="0" u="sng"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who fulfill </a:t>
            </a:r>
            <a:r>
              <a:rPr kumimoji="0" lang="en-US" sz="2400" b="1" i="0" u="sng" strike="noStrike" cap="none" normalizeH="0" baseline="0" dirty="0" smtClean="0">
                <a:ln>
                  <a:noFill/>
                </a:ln>
                <a:solidFill>
                  <a:srgbClr val="FFFF00"/>
                </a:solidFill>
                <a:effectLst/>
                <a:latin typeface="Arial Black" panose="020B0A04020102020204" pitchFamily="34" charset="0"/>
                <a:ea typeface="Times New Roman" panose="02020603050405020304" pitchFamily="18" charset="0"/>
                <a:cs typeface="Times New Roman" panose="02020603050405020304" pitchFamily="18" charset="0"/>
              </a:rPr>
              <a:t>AT LEAST THREE </a:t>
            </a:r>
            <a:r>
              <a:rPr kumimoji="0" lang="en-US" sz="2400" b="1" i="0" u="sng"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of  following five criteria of </a:t>
            </a:r>
            <a:r>
              <a:rPr kumimoji="0" lang="en-US" sz="2400" b="1" i="0" u="sng"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MetS</a:t>
            </a:r>
            <a:r>
              <a:rPr kumimoji="0" lang="en-US" sz="2400" b="1" i="0" u="sng"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will be defined as “affected” for </a:t>
            </a:r>
            <a:r>
              <a:rPr kumimoji="0" lang="en-US" sz="2400" b="1" i="0" u="sng"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MetS</a:t>
            </a:r>
            <a:r>
              <a:rPr kumimoji="0" lang="en-US" sz="2400" b="1" i="0" u="sng"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according to   ATPIII criteria</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pPr>
            <a:endParaRPr lang="en-US" sz="2400" b="1" dirty="0" smtClean="0">
              <a:latin typeface="Arial Black" panose="020B0A040201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THE FIVE CRITERIA INCLUDE </a:t>
            </a:r>
          </a:p>
          <a:p>
            <a:pPr marL="457200" marR="0" lvl="0" indent="-457200" algn="l" defTabSz="914400" rtl="0" eaLnBrk="1" fontAlgn="base" latinLnBrk="0" hangingPunct="1">
              <a:lnSpc>
                <a:spcPct val="100000"/>
              </a:lnSpc>
              <a:spcBef>
                <a:spcPct val="0"/>
              </a:spcBef>
              <a:spcAft>
                <a:spcPct val="0"/>
              </a:spcAft>
              <a:buClrTx/>
              <a:buSzTx/>
              <a:buFontTx/>
              <a:buAutoNum type="arabicParenBoth"/>
            </a:pP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blood pressure ≥ 130/85 mmHg </a:t>
            </a:r>
          </a:p>
          <a:p>
            <a:pPr marL="457200" marR="0" lvl="0" indent="-457200" algn="l" defTabSz="914400" rtl="0" eaLnBrk="1" fontAlgn="base" latinLnBrk="0" hangingPunct="1">
              <a:lnSpc>
                <a:spcPct val="100000"/>
              </a:lnSpc>
              <a:spcBef>
                <a:spcPct val="0"/>
              </a:spcBef>
              <a:spcAft>
                <a:spcPct val="0"/>
              </a:spcAft>
              <a:buClrTx/>
              <a:buSzTx/>
              <a:buFontTx/>
              <a:buAutoNum type="arabicParenBoth"/>
            </a:pPr>
            <a:endPar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arenBoth"/>
            </a:pP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t>
            </a:r>
            <a:r>
              <a:rPr kumimoji="0" lang="en-IN" alt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F</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asting plasma glucose level &gt;110 mg/</a:t>
            </a:r>
            <a:r>
              <a:rPr kumimoji="0" lang="en-US" sz="2400" b="1" i="0" u="none"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dL</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marL="457200" marR="0" lvl="0" indent="-457200" algn="l" defTabSz="914400" rtl="0" eaLnBrk="1" fontAlgn="base" latinLnBrk="0" hangingPunct="1">
              <a:lnSpc>
                <a:spcPct val="100000"/>
              </a:lnSpc>
              <a:spcBef>
                <a:spcPct val="0"/>
              </a:spcBef>
              <a:spcAft>
                <a:spcPct val="0"/>
              </a:spcAft>
              <a:buClrTx/>
              <a:buSzTx/>
              <a:buFontTx/>
              <a:buAutoNum type="arabicParenBoth"/>
            </a:pPr>
            <a:endPar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arenBoth"/>
            </a:pP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t>
            </a:r>
            <a:r>
              <a:rPr kumimoji="0" lang="en-IN" alt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H</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ypertriglyceridemia with triglyceride level ≥150 mg/</a:t>
            </a:r>
            <a:r>
              <a:rPr kumimoji="0" lang="en-US" sz="2400" b="1" i="0" u="none"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dL</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marL="457200" marR="0" lvl="0" indent="-457200" algn="l" defTabSz="914400" rtl="0" eaLnBrk="1" fontAlgn="base" latinLnBrk="0" hangingPunct="1">
              <a:lnSpc>
                <a:spcPct val="100000"/>
              </a:lnSpc>
              <a:spcBef>
                <a:spcPct val="0"/>
              </a:spcBef>
              <a:spcAft>
                <a:spcPct val="0"/>
              </a:spcAft>
              <a:buClrTx/>
              <a:buSzTx/>
              <a:buFontTx/>
              <a:buAutoNum type="arabicParenBoth"/>
            </a:pPr>
            <a:endPar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(4) </a:t>
            </a:r>
            <a:r>
              <a:rPr kumimoji="0" lang="en-IN" alt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H</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igh-density lipoprotein-cholesterol (HDL-C) level &lt;1.0 </a:t>
            </a:r>
            <a:r>
              <a:rPr kumimoji="0" lang="en-US" sz="2400" b="1" i="0" u="none"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mmol</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/l in men or &lt;1.3 </a:t>
            </a:r>
            <a:r>
              <a:rPr kumimoji="0" lang="en-US" sz="2400" b="1" i="0" u="none" strike="noStrike" cap="none" normalizeH="0" baseline="0" dirty="0" err="1"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mmol</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/l in women </a:t>
            </a:r>
          </a:p>
          <a:p>
            <a:pPr marL="0" marR="0" lvl="0" indent="0" algn="l" defTabSz="914400" rtl="0" eaLnBrk="1" fontAlgn="base" latinLnBrk="0" hangingPunct="1">
              <a:lnSpc>
                <a:spcPct val="100000"/>
              </a:lnSpc>
              <a:spcBef>
                <a:spcPct val="0"/>
              </a:spcBef>
              <a:spcAft>
                <a:spcPct val="0"/>
              </a:spcAft>
              <a:buClrTx/>
              <a:buSzTx/>
              <a:buFontTx/>
              <a:buNone/>
            </a:pPr>
            <a:endPar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(5) </a:t>
            </a:r>
            <a:r>
              <a:rPr kumimoji="0" lang="en-IN" alt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C</a:t>
            </a:r>
            <a:r>
              <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entral obesity with waist circumference &gt;90 cm in men or &gt;80 cm in women</a:t>
            </a:r>
            <a:r>
              <a:rPr kumimoji="0" lang="en-US" sz="2400" b="1" i="0" u="none" strike="noStrike" cap="none" normalizeH="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pPr>
            <a:endParaRPr kumimoji="0" lang="en-US" sz="2400" b="1" i="0" u="none" strike="noStrike" cap="none" normalizeH="0" baseline="0" dirty="0" smtClean="0">
              <a:ln>
                <a:noFill/>
              </a:ln>
              <a:solidFill>
                <a:schemeClr val="tx1"/>
              </a:solidFill>
              <a:effectLst/>
              <a:latin typeface="Arial Black" panose="020B0A0402010202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w="9525">
            <a:noFill/>
            <a:round/>
          </a:ln>
          <a:effectLst/>
        </p:spPr>
        <p:txBody>
          <a:bodyPr lIns="0" tIns="0" rIns="0" bIns="0"/>
          <a:lstStyle/>
          <a:p>
            <a:pPr algn="ctr" defTabSz="-635">
              <a:tabLst>
                <a:tab pos="656590" algn="l"/>
                <a:tab pos="1313180" algn="l"/>
                <a:tab pos="1969770" algn="l"/>
                <a:tab pos="2626360" algn="l"/>
                <a:tab pos="3282950" algn="l"/>
                <a:tab pos="3939540" algn="l"/>
                <a:tab pos="4596130" algn="l"/>
                <a:tab pos="5252720" algn="l"/>
                <a:tab pos="5909310" algn="l"/>
                <a:tab pos="6565900" algn="l"/>
                <a:tab pos="7223125" algn="l"/>
                <a:tab pos="7879715" algn="l"/>
              </a:tabLst>
            </a:pPr>
            <a:r>
              <a:rPr lang="en-GB" sz="2400" b="1" dirty="0" smtClean="0">
                <a:solidFill>
                  <a:srgbClr val="FFFF00"/>
                </a:solidFill>
                <a:latin typeface="Arial Black" panose="020B0A04020102020204" pitchFamily="34" charset="0"/>
                <a:ea typeface="msgothic" charset="0"/>
                <a:cs typeface="msgothic" charset="0"/>
              </a:rPr>
              <a:t>THE SOUTH ASIAN (“ASIAN INDIAN”) PHENOTYPE</a:t>
            </a:r>
          </a:p>
        </p:txBody>
      </p:sp>
      <p:pic>
        <p:nvPicPr>
          <p:cNvPr id="3074" name="Picture 2"/>
          <p:cNvPicPr>
            <a:picLocks noChangeAspect="1" noChangeArrowheads="1"/>
          </p:cNvPicPr>
          <p:nvPr/>
        </p:nvPicPr>
        <p:blipFill>
          <a:blip r:embed="rId3"/>
          <a:srcRect/>
          <a:stretch>
            <a:fillRect/>
          </a:stretch>
        </p:blipFill>
        <p:spPr bwMode="auto">
          <a:xfrm>
            <a:off x="7315201" y="6263218"/>
            <a:ext cx="1553760" cy="430605"/>
          </a:xfrm>
          <a:prstGeom prst="rect">
            <a:avLst/>
          </a:prstGeom>
          <a:noFill/>
          <a:ln w="9525">
            <a:noFill/>
            <a:round/>
          </a:ln>
          <a:effectLst/>
        </p:spPr>
      </p:pic>
      <p:pic>
        <p:nvPicPr>
          <p:cNvPr id="3075" name="Picture 3"/>
          <p:cNvPicPr>
            <a:picLocks noChangeAspect="1" noChangeArrowheads="1"/>
          </p:cNvPicPr>
          <p:nvPr/>
        </p:nvPicPr>
        <p:blipFill>
          <a:blip r:embed="rId4"/>
          <a:srcRect/>
          <a:stretch>
            <a:fillRect/>
          </a:stretch>
        </p:blipFill>
        <p:spPr bwMode="auto">
          <a:xfrm>
            <a:off x="457200" y="979302"/>
            <a:ext cx="8305800" cy="5269097"/>
          </a:xfrm>
          <a:prstGeom prst="rect">
            <a:avLst/>
          </a:prstGeom>
          <a:noFill/>
          <a:ln w="9525">
            <a:noFill/>
            <a:round/>
          </a:ln>
          <a:effectLst/>
        </p:spPr>
      </p:pic>
      <p:sp>
        <p:nvSpPr>
          <p:cNvPr id="3076" name="Text Box 4"/>
          <p:cNvSpPr txBox="1">
            <a:spLocks noChangeArrowheads="1"/>
          </p:cNvSpPr>
          <p:nvPr/>
        </p:nvSpPr>
        <p:spPr bwMode="auto">
          <a:xfrm>
            <a:off x="763200" y="5972308"/>
            <a:ext cx="3918240" cy="231864"/>
          </a:xfrm>
          <a:prstGeom prst="rect">
            <a:avLst/>
          </a:prstGeom>
          <a:noFill/>
          <a:ln w="9525">
            <a:noFill/>
            <a:round/>
          </a:ln>
          <a:effectLst/>
        </p:spPr>
        <p:txBody>
          <a:bodyPr lIns="0" tIns="0" rIns="0" bIns="0"/>
          <a:lstStyle/>
          <a:p>
            <a:pPr defTabSz="-635">
              <a:tabLst>
                <a:tab pos="656590" algn="l"/>
                <a:tab pos="1313180" algn="l"/>
                <a:tab pos="1969770" algn="l"/>
                <a:tab pos="2626360" algn="l"/>
                <a:tab pos="3282950" algn="l"/>
              </a:tabLst>
            </a:pPr>
            <a:r>
              <a:rPr lang="en-GB" sz="1100" b="1" dirty="0" err="1">
                <a:solidFill>
                  <a:srgbClr val="000000"/>
                </a:solidFill>
                <a:latin typeface="Arial" panose="020B0604020202020204" pitchFamily="34" charset="0"/>
                <a:ea typeface="msgothic" charset="0"/>
                <a:cs typeface="msgothic" charset="0"/>
              </a:rPr>
              <a:t>Ranjit</a:t>
            </a:r>
            <a:r>
              <a:rPr lang="en-GB" sz="1100" b="1" dirty="0">
                <a:solidFill>
                  <a:srgbClr val="000000"/>
                </a:solidFill>
                <a:latin typeface="Arial" panose="020B0604020202020204" pitchFamily="34" charset="0"/>
                <a:ea typeface="msgothic" charset="0"/>
                <a:cs typeface="msgothic" charset="0"/>
              </a:rPr>
              <a:t> </a:t>
            </a:r>
            <a:r>
              <a:rPr lang="en-GB" sz="1100" b="1" dirty="0" err="1">
                <a:solidFill>
                  <a:srgbClr val="000000"/>
                </a:solidFill>
                <a:latin typeface="Arial" panose="020B0604020202020204" pitchFamily="34" charset="0"/>
                <a:ea typeface="msgothic" charset="0"/>
                <a:cs typeface="msgothic" charset="0"/>
              </a:rPr>
              <a:t>Unnikrishnan</a:t>
            </a:r>
            <a:r>
              <a:rPr lang="en-GB" sz="1100" b="1" dirty="0">
                <a:solidFill>
                  <a:srgbClr val="000000"/>
                </a:solidFill>
                <a:latin typeface="Arial" panose="020B0604020202020204" pitchFamily="34" charset="0"/>
                <a:ea typeface="msgothic" charset="0"/>
                <a:cs typeface="msgothic" charset="0"/>
              </a:rPr>
              <a:t> et al. Diabetes 2014;63:53-55</a:t>
            </a:r>
          </a:p>
        </p:txBody>
      </p:sp>
      <p:sp>
        <p:nvSpPr>
          <p:cNvPr id="3077" name="Text Box 5"/>
          <p:cNvSpPr txBox="1">
            <a:spLocks noChangeArrowheads="1"/>
          </p:cNvSpPr>
          <p:nvPr/>
        </p:nvSpPr>
        <p:spPr bwMode="auto">
          <a:xfrm>
            <a:off x="97920" y="6613175"/>
            <a:ext cx="4930560" cy="3470764"/>
          </a:xfrm>
          <a:prstGeom prst="rect">
            <a:avLst/>
          </a:prstGeom>
          <a:noFill/>
          <a:ln w="9525">
            <a:noFill/>
            <a:round/>
          </a:ln>
          <a:effectLst/>
        </p:spPr>
        <p:txBody>
          <a:bodyPr lIns="0" tIns="0" rIns="0" bIns="0"/>
          <a:lstStyle/>
          <a:p>
            <a:pPr marL="77470" indent="-77470" defTabSz="-635">
              <a:tabLst>
                <a:tab pos="656590" algn="l"/>
                <a:tab pos="1313180" algn="l"/>
                <a:tab pos="1969770" algn="l"/>
                <a:tab pos="2626360" algn="l"/>
                <a:tab pos="3282950" algn="l"/>
                <a:tab pos="3939540" algn="l"/>
                <a:tab pos="4596130" algn="l"/>
              </a:tabLst>
            </a:pPr>
            <a:r>
              <a:rPr lang="en-GB" sz="900" dirty="0">
                <a:solidFill>
                  <a:srgbClr val="000000"/>
                </a:solidFill>
                <a:latin typeface="Arial" panose="020B0604020202020204" pitchFamily="34" charset="0"/>
                <a:ea typeface="msgothic" charset="0"/>
                <a:cs typeface="msgothic" charset="0"/>
              </a:rPr>
              <a:t>©2014 by American Diabetes Association</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0" y="-152400"/>
            <a:ext cx="9144000" cy="6858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just"/>
            <a:r>
              <a:rPr lang="en-US" sz="4000" b="1" u="sng" cap="all" dirty="0" err="1"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Diabesity</a:t>
            </a:r>
            <a:r>
              <a:rPr lang="en-US" sz="4000" b="1" u="sng"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-encompasses-</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r>
              <a:rPr lang="en-US" sz="4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obesity </a:t>
            </a:r>
            <a:endPar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insulin resistance</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Metabolic Syndrome</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T2 Diabetes Mellitus </a:t>
            </a:r>
          </a:p>
          <a:p>
            <a:pPr algn="just"/>
            <a:endPar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algn="just"/>
            <a:r>
              <a:rPr lang="en-US" sz="40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r>
              <a:rPr lang="en-US" sz="40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 growing public health concern  having assumed  epidemic proportions worldwide </a:t>
            </a:r>
            <a:endParaRPr lang="en-US" sz="4400" b="1" dirty="0" smtClean="0">
              <a:solidFill>
                <a:srgbClr val="FFFF00"/>
              </a:solidFill>
              <a:latin typeface="Arial Black" panose="020B0A04020102020204" pitchFamily="34" charset="0"/>
              <a:cs typeface="Times New Roman" panose="02020603050405020304" pitchFamily="18" charset="0"/>
            </a:endParaRPr>
          </a:p>
          <a:p>
            <a:pPr algn="just">
              <a:buFont typeface="Wingdings" panose="05000000000000000000" pitchFamily="2" charset="2"/>
              <a:buChar char="q"/>
            </a:pPr>
            <a:endParaRPr lang="en-US" sz="4400" b="1" dirty="0" smtClean="0">
              <a:solidFill>
                <a:schemeClr val="accent3"/>
              </a:solidFill>
              <a:latin typeface="Arial Black" panose="020B0A04020102020204" pitchFamily="34" charset="0"/>
              <a:cs typeface="Times New Roman" panose="02020603050405020304" pitchFamily="18" charset="0"/>
            </a:endParaRPr>
          </a:p>
          <a:p>
            <a:pPr algn="just"/>
            <a:r>
              <a:rPr lang="en-US" sz="4400" b="1" dirty="0" smtClean="0">
                <a:solidFill>
                  <a:schemeClr val="accent3"/>
                </a:solidFill>
                <a:latin typeface="Arial Black" panose="020B0A04020102020204" pitchFamily="34" charset="0"/>
                <a:cs typeface="Times New Roman" panose="02020603050405020304" pitchFamily="18" charset="0"/>
              </a:rPr>
              <a:t> 	</a:t>
            </a:r>
          </a:p>
          <a:p>
            <a:pPr algn="just">
              <a:buNone/>
            </a:pPr>
            <a:endParaRPr lang="en-US" b="1" dirty="0" smtClean="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9144000" cy="6863417"/>
          </a:xfrm>
          <a:prstGeom prst="rect">
            <a:avLst/>
          </a:prstGeom>
        </p:spPr>
        <p:txBody>
          <a:bodyPr wrap="square">
            <a:spAutoFit/>
          </a:bodyPr>
          <a:lstStyle/>
          <a:p>
            <a:pPr>
              <a:buNone/>
            </a:pPr>
            <a:r>
              <a:rPr lang="en-US" sz="2400" b="1" dirty="0" smtClean="0"/>
              <a:t> </a:t>
            </a:r>
          </a:p>
          <a:p>
            <a:r>
              <a:rPr lang="en-US" sz="3200" b="1" dirty="0" smtClean="0">
                <a:solidFill>
                  <a:srgbClr val="FFFF00"/>
                </a:solidFill>
              </a:rPr>
              <a:t>	“</a:t>
            </a:r>
            <a:r>
              <a:rPr lang="en-US" sz="3200" b="1" dirty="0" smtClean="0">
                <a:solidFill>
                  <a:srgbClr val="FFFF00"/>
                </a:solidFill>
                <a:latin typeface="+mj-lt"/>
              </a:rPr>
              <a:t>ASIAN INDIAN PHENOTYPE” – </a:t>
            </a:r>
          </a:p>
          <a:p>
            <a:r>
              <a:rPr lang="en-US" sz="3200" b="1" dirty="0" smtClean="0">
                <a:solidFill>
                  <a:srgbClr val="FFFF00"/>
                </a:solidFill>
                <a:latin typeface="+mj-lt"/>
              </a:rPr>
              <a:t>MAKES  ASIAN INDIANS  PRONE TO DIABETES</a:t>
            </a:r>
          </a:p>
          <a:p>
            <a:endParaRPr lang="en-IN" sz="3200" dirty="0" smtClean="0">
              <a:latin typeface="+mj-lt"/>
            </a:endParaRPr>
          </a:p>
          <a:p>
            <a:pPr>
              <a:buFont typeface="Arial" panose="020B0604020202020204" pitchFamily="34" charset="0"/>
              <a:buChar char="•"/>
            </a:pPr>
            <a:r>
              <a:rPr lang="en-US" sz="4000" dirty="0" smtClean="0">
                <a:latin typeface="+mj-lt"/>
              </a:rPr>
              <a:t>Diabetes is a lifestyle disorder .</a:t>
            </a:r>
          </a:p>
          <a:p>
            <a:endParaRPr lang="en-US" sz="4000" dirty="0" smtClean="0">
              <a:latin typeface="+mj-lt"/>
            </a:endParaRPr>
          </a:p>
          <a:p>
            <a:pPr>
              <a:buFont typeface="Arial" panose="020B0604020202020204" pitchFamily="34" charset="0"/>
              <a:buChar char="•"/>
            </a:pPr>
            <a:r>
              <a:rPr lang="en-IN" sz="4000" dirty="0" smtClean="0">
                <a:latin typeface="+mj-lt"/>
              </a:rPr>
              <a:t> Increasing obesity in South Asians is primarily  by nutrition / lifestyle changes , physical inactivity  &amp;  demographic transactions in background of genetic predisposition and </a:t>
            </a:r>
            <a:r>
              <a:rPr lang="en-IN" sz="4000" dirty="0" err="1" smtClean="0">
                <a:latin typeface="+mj-lt"/>
              </a:rPr>
              <a:t>fetal</a:t>
            </a:r>
            <a:r>
              <a:rPr lang="en-IN" sz="4000" dirty="0" smtClean="0">
                <a:latin typeface="+mj-lt"/>
              </a:rPr>
              <a:t> programming </a:t>
            </a:r>
          </a:p>
          <a:p>
            <a:r>
              <a:rPr lang="en-IN" sz="4000" dirty="0" smtClean="0">
                <a:latin typeface="+mj-lt"/>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eaLnBrk="1" hangingPunct="1">
              <a:defRPr/>
            </a:pPr>
            <a:endParaRPr lang="en-US" smtClean="0"/>
          </a:p>
        </p:txBody>
      </p:sp>
      <p:pic>
        <p:nvPicPr>
          <p:cNvPr id="11267" name="Picture 5" descr="risky_waist"/>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0" y="4114800"/>
            <a:ext cx="3200400" cy="1631216"/>
          </a:xfrm>
          <a:prstGeom prst="rect">
            <a:avLst/>
          </a:prstGeom>
        </p:spPr>
        <p:txBody>
          <a:bodyPr wrap="square">
            <a:spAutoFit/>
          </a:bodyPr>
          <a:lstStyle/>
          <a:p>
            <a:r>
              <a:rPr lang="en-IN" sz="2000" b="1" dirty="0" smtClean="0">
                <a:solidFill>
                  <a:srgbClr val="C00000"/>
                </a:solidFill>
              </a:rPr>
              <a:t>Modified ATP-III criteria   Asian-specific –</a:t>
            </a:r>
          </a:p>
          <a:p>
            <a:r>
              <a:rPr lang="en-IN" sz="2000" b="1" dirty="0" smtClean="0">
                <a:solidFill>
                  <a:srgbClr val="C00000"/>
                </a:solidFill>
              </a:rPr>
              <a:t>90 cm in men &amp; 80 cm in women  used in recent Asian and Indian studies</a:t>
            </a:r>
            <a:endParaRPr lang="en-IN" sz="2000" b="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0" y="-152400"/>
            <a:ext cx="9144000" cy="6858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just"/>
            <a:r>
              <a:rPr lang="en-US" sz="4000" b="1" u="sng" cap="all" dirty="0" err="1"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Diabesity</a:t>
            </a:r>
            <a:r>
              <a:rPr lang="en-US" sz="4000" b="1" u="sng"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-encompasses-</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r>
              <a:rPr lang="en-US" sz="4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obesity </a:t>
            </a:r>
            <a:endPar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insulin resistance</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Metabolic Syndrome</a:t>
            </a:r>
          </a:p>
          <a:p>
            <a:pPr marL="571500" indent="-571500" algn="just">
              <a:buFont typeface="Wingdings" panose="05000000000000000000" pitchFamily="2" charset="2"/>
              <a:buChar char="q"/>
            </a:pP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T2 Diabetes Mellitus </a:t>
            </a:r>
          </a:p>
          <a:p>
            <a:pPr algn="just"/>
            <a:endPar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algn="just"/>
            <a:r>
              <a:rPr lang="en-US" sz="40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r>
              <a:rPr lang="en-US" sz="40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 growing public health concern  having assumed  epidemic proportions worldwide </a:t>
            </a:r>
            <a:endParaRPr lang="en-US" sz="4400" b="1" dirty="0" smtClean="0">
              <a:solidFill>
                <a:srgbClr val="FFFF00"/>
              </a:solidFill>
              <a:latin typeface="Arial Black" panose="020B0A04020102020204" pitchFamily="34" charset="0"/>
              <a:cs typeface="Times New Roman" panose="02020603050405020304" pitchFamily="18" charset="0"/>
            </a:endParaRPr>
          </a:p>
          <a:p>
            <a:pPr algn="just">
              <a:buFont typeface="Wingdings" panose="05000000000000000000" pitchFamily="2" charset="2"/>
              <a:buChar char="q"/>
            </a:pPr>
            <a:endParaRPr lang="en-US" sz="4400" b="1" dirty="0" smtClean="0">
              <a:solidFill>
                <a:schemeClr val="accent3"/>
              </a:solidFill>
              <a:latin typeface="Arial Black" panose="020B0A04020102020204" pitchFamily="34" charset="0"/>
              <a:cs typeface="Times New Roman" panose="02020603050405020304" pitchFamily="18" charset="0"/>
            </a:endParaRPr>
          </a:p>
          <a:p>
            <a:pPr algn="just"/>
            <a:r>
              <a:rPr lang="en-US" sz="4400" b="1" dirty="0" smtClean="0">
                <a:solidFill>
                  <a:schemeClr val="accent3"/>
                </a:solidFill>
                <a:latin typeface="Arial Black" panose="020B0A04020102020204" pitchFamily="34" charset="0"/>
                <a:cs typeface="Times New Roman" panose="02020603050405020304" pitchFamily="18" charset="0"/>
              </a:rPr>
              <a:t> 	</a:t>
            </a:r>
          </a:p>
          <a:p>
            <a:pPr algn="just">
              <a:buNone/>
            </a:pPr>
            <a:endParaRPr lang="en-US" b="1" dirty="0" smtClean="0">
              <a:solidFill>
                <a:schemeClr val="accent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8915400" cy="6801862"/>
          </a:xfrm>
          <a:prstGeom prst="rect">
            <a:avLst/>
          </a:prstGeom>
        </p:spPr>
        <p:txBody>
          <a:bodyPr wrap="square">
            <a:spAutoFit/>
          </a:bodyPr>
          <a:lstStyle/>
          <a:p>
            <a:pPr>
              <a:defRPr/>
            </a:pPr>
            <a:r>
              <a:rPr lang="en-US" b="1" dirty="0" smtClean="0">
                <a:latin typeface="Times New Roman" panose="02020603050405020304" pitchFamily="18" charset="0"/>
                <a:cs typeface="Times New Roman" panose="02020603050405020304" pitchFamily="18" charset="0"/>
              </a:rPr>
              <a:t>			</a:t>
            </a:r>
            <a:r>
              <a:rPr lang="en-US" sz="3600" b="1" dirty="0" smtClean="0">
                <a:solidFill>
                  <a:srgbClr val="FFFF00"/>
                </a:solidFill>
                <a:latin typeface="Times New Roman" panose="02020603050405020304" pitchFamily="18" charset="0"/>
                <a:cs typeface="Times New Roman" panose="02020603050405020304" pitchFamily="18" charset="0"/>
              </a:rPr>
              <a:t>ADIPOCYTES </a:t>
            </a:r>
          </a:p>
          <a:p>
            <a:pPr>
              <a:defRPr/>
            </a:pPr>
            <a:r>
              <a:rPr lang="en-US" sz="3600" b="1" dirty="0" smtClean="0">
                <a:latin typeface="Times New Roman" panose="02020603050405020304" pitchFamily="18" charset="0"/>
                <a:cs typeface="Times New Roman" panose="02020603050405020304" pitchFamily="18" charset="0"/>
              </a:rPr>
              <a:t>Adipose tissue is not merely an energy storage  organ but an important endocrine organ </a:t>
            </a:r>
          </a:p>
          <a:p>
            <a:pPr>
              <a:defRPr/>
            </a:pPr>
            <a:r>
              <a:rPr lang="en-US" sz="3600" b="1" dirty="0" smtClean="0">
                <a:latin typeface="Times New Roman" panose="02020603050405020304" pitchFamily="18" charset="0"/>
                <a:cs typeface="Times New Roman" panose="02020603050405020304" pitchFamily="18" charset="0"/>
              </a:rPr>
              <a:t>Secreting many biologically active substances such as </a:t>
            </a:r>
            <a:r>
              <a:rPr lang="en-US" sz="3600" b="1" dirty="0" err="1" smtClean="0">
                <a:latin typeface="Times New Roman" panose="02020603050405020304" pitchFamily="18" charset="0"/>
                <a:cs typeface="Times New Roman" panose="02020603050405020304" pitchFamily="18" charset="0"/>
              </a:rPr>
              <a:t>leptin</a:t>
            </a:r>
            <a:r>
              <a:rPr lang="en-US" sz="3600" b="1" dirty="0" smtClean="0">
                <a:latin typeface="Times New Roman" panose="02020603050405020304" pitchFamily="18" charset="0"/>
                <a:cs typeface="Times New Roman" panose="02020603050405020304" pitchFamily="18" charset="0"/>
              </a:rPr>
              <a:t>, free fatty acids (FFAs), tumor necrosis factor-a (TNF-a), </a:t>
            </a:r>
            <a:r>
              <a:rPr lang="en-US" sz="3600" b="1" dirty="0" err="1" smtClean="0">
                <a:latin typeface="Times New Roman" panose="02020603050405020304" pitchFamily="18" charset="0"/>
                <a:cs typeface="Times New Roman" panose="02020603050405020304" pitchFamily="18" charset="0"/>
              </a:rPr>
              <a:t>Adiponectin</a:t>
            </a:r>
            <a:r>
              <a:rPr lang="en-US" sz="3600" b="1" dirty="0" smtClean="0">
                <a:latin typeface="Times New Roman" panose="02020603050405020304" pitchFamily="18" charset="0"/>
                <a:cs typeface="Times New Roman" panose="02020603050405020304" pitchFamily="18" charset="0"/>
              </a:rPr>
              <a:t> etc.  collectively termed 				</a:t>
            </a:r>
            <a:r>
              <a:rPr lang="en-US" sz="3600" b="1" dirty="0" smtClean="0">
                <a:solidFill>
                  <a:srgbClr val="FFFF00"/>
                </a:solidFill>
                <a:latin typeface="Times New Roman" panose="02020603050405020304" pitchFamily="18" charset="0"/>
                <a:cs typeface="Times New Roman" panose="02020603050405020304" pitchFamily="18" charset="0"/>
              </a:rPr>
              <a:t>ADIPOCYTOKINES</a:t>
            </a:r>
            <a:endParaRPr lang="en-US" sz="3600" dirty="0" smtClean="0">
              <a:solidFill>
                <a:srgbClr val="FFFF00"/>
              </a:solidFill>
            </a:endParaRPr>
          </a:p>
          <a:p>
            <a:pPr>
              <a:defRPr/>
            </a:pPr>
            <a:endParaRPr lang="en-US" sz="2800" b="1" dirty="0" smtClean="0">
              <a:latin typeface="Times New Roman" panose="02020603050405020304" pitchFamily="18" charset="0"/>
              <a:cs typeface="Times New Roman" panose="02020603050405020304" pitchFamily="18" charset="0"/>
            </a:endParaRPr>
          </a:p>
          <a:p>
            <a:pPr>
              <a:defRPr/>
            </a:pPr>
            <a:r>
              <a:rPr lang="en-US" sz="2800" dirty="0" smtClean="0">
                <a:latin typeface="Algerian" panose="04020705040A02060702" pitchFamily="82" charset="0"/>
                <a:ea typeface="Times New Roman" panose="02020603050405020304" pitchFamily="18" charset="0"/>
                <a:cs typeface="Times New Roman" panose="02020603050405020304" pitchFamily="18" charset="0"/>
              </a:rPr>
              <a:t>Recently, endocrine aspects of adipose tissue have become an active research area </a:t>
            </a:r>
            <a:r>
              <a:rPr lang="en-US" sz="2800" b="1" dirty="0" smtClean="0">
                <a:latin typeface="Times New Roman" panose="02020603050405020304" pitchFamily="18" charset="0"/>
                <a:cs typeface="Times New Roman" panose="02020603050405020304" pitchFamily="18" charset="0"/>
              </a:rPr>
              <a:t>				</a:t>
            </a:r>
            <a:endParaRPr lang="en-US" sz="3200" dirty="0" smtClean="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fat_cel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0" y="-152400"/>
            <a:ext cx="9144000" cy="6858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endParaRPr lang="en-US" sz="24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4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4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400" b="1" dirty="0" smtClean="0">
              <a:solidFill>
                <a:schemeClr val="accent3"/>
              </a:solidFill>
              <a:latin typeface="Broadway" panose="04040905080B02020502" pitchFamily="82" charset="0"/>
              <a:cs typeface="Times New Roman" panose="02020603050405020304" pitchFamily="18" charset="0"/>
            </a:endParaRPr>
          </a:p>
          <a:p>
            <a:pPr algn="just"/>
            <a:r>
              <a:rPr lang="en-US" sz="32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Role of various </a:t>
            </a:r>
            <a:r>
              <a:rPr lang="en-US" sz="3200" b="1" u="sng" cap="all" dirty="0" err="1">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adipocytokines</a:t>
            </a:r>
            <a:r>
              <a:rPr lang="en-US" sz="32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and inflammatory state  has been implicated in </a:t>
            </a:r>
            <a:r>
              <a:rPr lang="en-US" sz="3200" b="1" u="sng" cap="all" dirty="0" err="1">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diabesity</a:t>
            </a:r>
            <a:r>
              <a:rPr lang="en-US" sz="32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p>
          <a:p>
            <a:pPr algn="just"/>
            <a:endParaRPr lang="en-US" sz="28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algn="just"/>
            <a:r>
              <a:rPr lang="en-US" sz="32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 complex interaction among multiple genetic variants and environmental risk factors underlies T2DM and </a:t>
            </a:r>
            <a:r>
              <a:rPr lang="en-US" sz="3200" b="1" u="sng" cap="all" dirty="0" err="1">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MetS</a:t>
            </a:r>
            <a:r>
              <a:rPr lang="en-US" sz="32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 </a:t>
            </a:r>
            <a:endParaRPr lang="en-US" sz="2800" b="1" u="sng"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algn="just"/>
            <a:r>
              <a:rPr lang="en-US" sz="3200" b="1" dirty="0" smtClean="0">
                <a:solidFill>
                  <a:schemeClr val="tx1"/>
                </a:solidFill>
                <a:latin typeface="Arial Black" panose="020B0A04020102020204" pitchFamily="34" charset="0"/>
                <a:cs typeface="Times New Roman" panose="02020603050405020304" pitchFamily="18" charset="0"/>
              </a:rPr>
              <a:t> 	</a:t>
            </a:r>
          </a:p>
          <a:p>
            <a:pPr algn="just">
              <a:buNone/>
            </a:pPr>
            <a:endParaRPr lang="en-US" sz="3200" b="1" dirty="0" smtClean="0">
              <a:solidFill>
                <a:schemeClr val="tx1"/>
              </a:solidFill>
              <a:latin typeface="Arial Black" panose="020B0A0402010202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Adipocytes and adipocytokines</a:t>
            </a:r>
          </a:p>
        </p:txBody>
      </p:sp>
      <p:sp>
        <p:nvSpPr>
          <p:cNvPr id="8195" name="Rectangle 3"/>
          <p:cNvSpPr>
            <a:spLocks noGrp="1" noChangeArrowheads="1"/>
          </p:cNvSpPr>
          <p:nvPr>
            <p:ph type="body" idx="1"/>
          </p:nvPr>
        </p:nvSpPr>
        <p:spPr/>
        <p:txBody>
          <a:bodyPr/>
          <a:lstStyle/>
          <a:p>
            <a:pPr eaLnBrk="1" hangingPunct="1">
              <a:defRPr/>
            </a:pPr>
            <a:endParaRPr lang="en-US" smtClean="0"/>
          </a:p>
        </p:txBody>
      </p:sp>
      <p:pic>
        <p:nvPicPr>
          <p:cNvPr id="13316" name="Picture 5" descr="slid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Oval 4"/>
          <p:cNvSpPr/>
          <p:nvPr/>
        </p:nvSpPr>
        <p:spPr>
          <a:xfrm>
            <a:off x="762000" y="5943600"/>
            <a:ext cx="7620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rgbClr val="000066"/>
                </a:solidFill>
              </a:rPr>
              <a:t>ADIPOCYTOKINES </a:t>
            </a:r>
            <a:endParaRPr lang="en-IN" sz="4000" b="1" dirty="0">
              <a:solidFill>
                <a:srgbClr val="000066"/>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28267"/>
            <a:ext cx="9144000" cy="1051530"/>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126960" rIns="91440" bIns="0" numCol="1" anchor="ctr" anchorCtr="0" compatLnSpc="1">
            <a:spAutoFit/>
          </a:bodyPr>
          <a:lstStyle/>
          <a:p>
            <a:pPr lvl="0" algn="ctr" fontAlgn="base">
              <a:spcBef>
                <a:spcPct val="0"/>
              </a:spcBef>
              <a:spcAft>
                <a:spcPct val="0"/>
              </a:spcAft>
            </a:pPr>
            <a:endParaRPr kumimoji="0" 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endPar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lgerian" panose="04020705040A02060702" pitchFamily="82" charset="0"/>
              <a:cs typeface="Arial" panose="020B0604020202020204" pitchFamily="34" charset="0"/>
            </a:endParaRPr>
          </a:p>
        </p:txBody>
      </p:sp>
      <p:sp>
        <p:nvSpPr>
          <p:cNvPr id="4" name="TextBox 3"/>
          <p:cNvSpPr txBox="1"/>
          <p:nvPr/>
        </p:nvSpPr>
        <p:spPr>
          <a:xfrm>
            <a:off x="1000100" y="0"/>
            <a:ext cx="7215238" cy="701040"/>
          </a:xfrm>
          <a:prstGeom prst="rect">
            <a:avLst/>
          </a:prstGeom>
          <a:noFill/>
        </p:spPr>
        <p:txBody>
          <a:bodyPr wrap="square" rtlCol="0">
            <a:spAutoFit/>
          </a:bodyPr>
          <a:lstStyle/>
          <a:p>
            <a:pPr lvl="0" algn="ctr" fontAlgn="base">
              <a:spcBef>
                <a:spcPct val="0"/>
              </a:spcBef>
              <a:spcAft>
                <a:spcPct val="0"/>
              </a:spcAft>
            </a:pPr>
            <a:r>
              <a:rPr lang="en-US" sz="4000" b="1" dirty="0" smtClean="0">
                <a:latin typeface="Algerian" panose="04020705040A02060702" pitchFamily="82" charset="0"/>
                <a:ea typeface="Times New Roman" panose="02020603050405020304" pitchFamily="18" charset="0"/>
                <a:cs typeface="Times New Roman" panose="02020603050405020304" pitchFamily="18" charset="0"/>
              </a:rPr>
              <a:t>CYTOKINES AND DIABETES </a:t>
            </a:r>
          </a:p>
        </p:txBody>
      </p:sp>
      <p:sp>
        <p:nvSpPr>
          <p:cNvPr id="5" name="TextBox 4"/>
          <p:cNvSpPr txBox="1"/>
          <p:nvPr/>
        </p:nvSpPr>
        <p:spPr>
          <a:xfrm>
            <a:off x="228600" y="2895600"/>
            <a:ext cx="8001000" cy="369332"/>
          </a:xfrm>
          <a:prstGeom prst="rect">
            <a:avLst/>
          </a:prstGeom>
          <a:noFill/>
        </p:spPr>
        <p:txBody>
          <a:bodyPr wrap="square" rtlCol="0">
            <a:spAutoFit/>
          </a:bodyPr>
          <a:lstStyle/>
          <a:p>
            <a:endParaRPr lang="en-IN" dirty="0"/>
          </a:p>
        </p:txBody>
      </p:sp>
      <p:sp>
        <p:nvSpPr>
          <p:cNvPr id="6" name="TextBox 5"/>
          <p:cNvSpPr txBox="1"/>
          <p:nvPr/>
        </p:nvSpPr>
        <p:spPr>
          <a:xfrm>
            <a:off x="36195" y="561975"/>
            <a:ext cx="9144000" cy="6435725"/>
          </a:xfrm>
          <a:prstGeom prst="rect">
            <a:avLst/>
          </a:prstGeom>
          <a:noFill/>
        </p:spPr>
        <p:txBody>
          <a:bodyPr wrap="square" rtlCol="0">
            <a:spAutoFit/>
          </a:bodyPr>
          <a:lstStyle/>
          <a:p>
            <a:r>
              <a:rPr lang="en-IN" sz="3200" b="1" dirty="0" smtClean="0">
                <a:solidFill>
                  <a:srgbClr val="FFFF00"/>
                </a:solidFill>
              </a:rPr>
              <a:t>LOW GRADE INFLAMMATION  &amp; DIABETES :</a:t>
            </a:r>
          </a:p>
          <a:p>
            <a:endParaRPr lang="en-IN" sz="3200" b="1" dirty="0" smtClean="0">
              <a:solidFill>
                <a:srgbClr val="2D069A"/>
              </a:solidFill>
            </a:endParaRPr>
          </a:p>
          <a:p>
            <a:endParaRPr lang="en-IN" sz="3200" b="1" dirty="0" smtClean="0">
              <a:solidFill>
                <a:srgbClr val="2D069A"/>
              </a:solidFill>
            </a:endParaRPr>
          </a:p>
          <a:p>
            <a:r>
              <a:rPr lang="en-IN" sz="3200" b="1" dirty="0" err="1" smtClean="0"/>
              <a:t>Evolutive</a:t>
            </a:r>
            <a:r>
              <a:rPr lang="en-IN" sz="3200" b="1" dirty="0" smtClean="0"/>
              <a:t> advantages of increased inflammatory responses, </a:t>
            </a:r>
            <a:r>
              <a:rPr lang="en-IN" sz="3200" b="1" dirty="0" err="1" smtClean="0"/>
              <a:t>hypersecretion</a:t>
            </a:r>
            <a:r>
              <a:rPr lang="en-IN" sz="3200" b="1" dirty="0" smtClean="0"/>
              <a:t> of </a:t>
            </a:r>
            <a:r>
              <a:rPr lang="en-IN" sz="3200" b="1" dirty="0" err="1" smtClean="0"/>
              <a:t>proinflammatory</a:t>
            </a:r>
            <a:r>
              <a:rPr lang="en-IN" sz="3200" b="1" dirty="0" smtClean="0"/>
              <a:t> cytokines [</a:t>
            </a:r>
            <a:r>
              <a:rPr lang="en-IN" sz="3200" b="1" dirty="0" err="1" smtClean="0"/>
              <a:t>tumor</a:t>
            </a:r>
            <a:r>
              <a:rPr lang="en-IN" sz="3200" b="1" dirty="0" smtClean="0"/>
              <a:t> necrosis factor-alpha (TNF-alpha), interleukin (IL)-1beta, IL-6, and IL-18], or decreased anti-inflammatory molecules (</a:t>
            </a:r>
            <a:r>
              <a:rPr lang="en-IN" sz="3200" b="1" dirty="0" err="1" smtClean="0"/>
              <a:t>adiponectin</a:t>
            </a:r>
            <a:r>
              <a:rPr lang="en-IN" sz="3200" b="1" dirty="0" smtClean="0"/>
              <a:t>, certain TNF-alpha </a:t>
            </a:r>
            <a:r>
              <a:rPr lang="en-IN" sz="3200" b="1" dirty="0" err="1" smtClean="0"/>
              <a:t>isoforms</a:t>
            </a:r>
            <a:r>
              <a:rPr lang="en-IN" sz="3200" b="1" dirty="0" smtClean="0"/>
              <a:t>, soluble CD14, etc.) can  lead to chronic inflammation conditions predisposing to   obesity, type 2 diabetes &amp; CVD</a:t>
            </a:r>
            <a:endParaRPr lang="en-IN"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152400"/>
            <a:ext cx="9144000" cy="6705600"/>
          </a:xfrm>
        </p:spPr>
        <p:txBody>
          <a:bodyPr>
            <a:noAutofit/>
          </a:bodyPr>
          <a:lstStyle/>
          <a:p>
            <a:pPr algn="l" rtl="0" eaLnBrk="1" hangingPunct="1">
              <a:buFont typeface="Wingdings" panose="05000000000000000000" pitchFamily="2" charset="2"/>
              <a:buChar char="q"/>
              <a:defRPr/>
            </a:pPr>
            <a:r>
              <a:rPr lang="en-US" sz="4400" dirty="0" smtClean="0">
                <a:latin typeface="+mj-lt"/>
                <a:cs typeface="Times New Roman" panose="02020603050405020304" pitchFamily="18" charset="0"/>
              </a:rPr>
              <a:t>  </a:t>
            </a:r>
            <a:r>
              <a:rPr lang="en-US" sz="4400" dirty="0" err="1" smtClean="0">
                <a:latin typeface="Arial Narrow" panose="020B0606020202030204" pitchFamily="34" charset="0"/>
                <a:cs typeface="Times New Roman" panose="02020603050405020304" pitchFamily="18" charset="0"/>
              </a:rPr>
              <a:t>Dysregulation</a:t>
            </a:r>
            <a:r>
              <a:rPr lang="en-US" sz="4400" dirty="0" smtClean="0">
                <a:latin typeface="Arial Narrow" panose="020B0606020202030204" pitchFamily="34" charset="0"/>
                <a:cs typeface="Times New Roman" panose="02020603050405020304" pitchFamily="18" charset="0"/>
              </a:rPr>
              <a:t> of pro- &amp; anti-inflammatory </a:t>
            </a:r>
            <a:r>
              <a:rPr lang="en-US" sz="4400" dirty="0" err="1" smtClean="0">
                <a:latin typeface="Arial Narrow" panose="020B0606020202030204" pitchFamily="34" charset="0"/>
                <a:cs typeface="Times New Roman" panose="02020603050405020304" pitchFamily="18" charset="0"/>
              </a:rPr>
              <a:t>adipocytokine</a:t>
            </a:r>
            <a:r>
              <a:rPr lang="en-US" sz="4400" dirty="0" smtClean="0">
                <a:latin typeface="Arial Narrow" panose="020B0606020202030204" pitchFamily="34" charset="0"/>
                <a:cs typeface="Times New Roman" panose="02020603050405020304" pitchFamily="18" charset="0"/>
              </a:rPr>
              <a:t> function &amp; production seen in </a:t>
            </a:r>
            <a:r>
              <a:rPr lang="en-US" sz="4400" dirty="0" smtClean="0">
                <a:solidFill>
                  <a:srgbClr val="FFFF00"/>
                </a:solidFill>
                <a:latin typeface="Arial Narrow" panose="020B0606020202030204" pitchFamily="34" charset="0"/>
                <a:cs typeface="Times New Roman" panose="02020603050405020304" pitchFamily="18" charset="0"/>
              </a:rPr>
              <a:t>visceral fat </a:t>
            </a:r>
            <a:r>
              <a:rPr lang="en-US" sz="4400" dirty="0" smtClean="0">
                <a:latin typeface="Arial Narrow" panose="020B0606020202030204" pitchFamily="34" charset="0"/>
                <a:cs typeface="Times New Roman" panose="02020603050405020304" pitchFamily="18" charset="0"/>
              </a:rPr>
              <a:t>obesity is associated with  metabolic syndrome</a:t>
            </a:r>
          </a:p>
          <a:p>
            <a:pPr algn="l" rtl="0" eaLnBrk="1" hangingPunct="1">
              <a:buFont typeface="Wingdings" panose="05000000000000000000" pitchFamily="2" charset="2"/>
              <a:buChar char="q"/>
              <a:defRPr/>
            </a:pPr>
            <a:r>
              <a:rPr lang="en-US" sz="4400" dirty="0" smtClean="0">
                <a:latin typeface="Arial Narrow" panose="020B0606020202030204" pitchFamily="34" charset="0"/>
                <a:cs typeface="Times New Roman" panose="02020603050405020304" pitchFamily="18" charset="0"/>
              </a:rPr>
              <a:t>Suggesting -Inflammation may critically contribute to  development of  metabolic syndrome and related pathologies</a:t>
            </a:r>
          </a:p>
          <a:p>
            <a:pPr algn="l" rtl="0" eaLnBrk="1" hangingPunct="1">
              <a:buFont typeface="Wingdings" panose="05000000000000000000" pitchFamily="2" charset="2"/>
              <a:buChar char="q"/>
              <a:defRPr/>
            </a:pPr>
            <a:r>
              <a:rPr lang="en-IN" sz="4400" b="1" dirty="0" smtClean="0">
                <a:solidFill>
                  <a:srgbClr val="FFFF00"/>
                </a:solidFill>
                <a:latin typeface="Arial Narrow" panose="020B0606020202030204" pitchFamily="34" charset="0"/>
                <a:cs typeface="Times New Roman" panose="02020603050405020304" pitchFamily="18" charset="0"/>
              </a:rPr>
              <a:t>LOW GRADE INFLAMMATION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eaLnBrk="1" hangingPunct="1">
              <a:defRPr/>
            </a:pPr>
            <a:endParaRPr lang="en-US" smtClean="0"/>
          </a:p>
        </p:txBody>
      </p:sp>
      <p:pic>
        <p:nvPicPr>
          <p:cNvPr id="8195" name="Picture 4" descr="fatdist"/>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0" y="-152400"/>
            <a:ext cx="9144000" cy="6858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r>
              <a:rPr lang="en-IN" altLang="en-US" sz="2400" b="1" cap="all" dirty="0" err="1"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o</a:t>
            </a:r>
            <a:r>
              <a:rPr lang="en-US" sz="2400" b="1" cap="all" dirty="0" err="1"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besity</a:t>
            </a:r>
            <a:r>
              <a:rPr lang="en-US" sz="24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t>
            </a:r>
            <a:r>
              <a:rPr lang="en-IN" altLang="en-US" sz="24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WHO CRITERIA </a:t>
            </a:r>
          </a:p>
          <a:p>
            <a:pPr algn="just"/>
            <a:endParaRPr lang="en-IN" altLang="en-US" sz="24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2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Overweight and obesity are defined as abnormal or excessive fat accumulation that presents a risk to health.</a:t>
            </a:r>
          </a:p>
          <a:p>
            <a:pPr marL="571500" indent="-571500" algn="just">
              <a:buFont typeface="Wingdings" panose="05000000000000000000" pitchFamily="2" charset="2"/>
              <a:buChar char="q"/>
            </a:pPr>
            <a:endPar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 crude population measure of obesity is the body mass index (BMI), a person’s weight (in k</a:t>
            </a:r>
            <a:r>
              <a:rPr lang="en-IN" alt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G</a:t>
            </a: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s) divided by  square of his or her height (in metres). </a:t>
            </a:r>
          </a:p>
          <a:p>
            <a:pPr marL="571500" indent="-571500" algn="just">
              <a:buFont typeface="Wingdings" panose="05000000000000000000" pitchFamily="2" charset="2"/>
              <a:buChar char="q"/>
            </a:pPr>
            <a:endPar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 person with a BMI of </a:t>
            </a:r>
            <a:r>
              <a:rPr lang="en-US" sz="2000" b="1" u="sng"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30 or more is generally considered obese.</a:t>
            </a: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 </a:t>
            </a:r>
          </a:p>
          <a:p>
            <a:pPr marL="571500" indent="-571500" algn="just">
              <a:buFont typeface="Wingdings" panose="05000000000000000000" pitchFamily="2" charset="2"/>
              <a:buChar char="q"/>
            </a:pPr>
            <a:endPar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endParaRPr>
          </a:p>
          <a:p>
            <a:pPr marL="571500" indent="-571500" algn="just">
              <a:buFont typeface="Wingdings" panose="05000000000000000000" pitchFamily="2" charset="2"/>
              <a:buChar char="q"/>
            </a:pPr>
            <a:r>
              <a:rPr lang="en-US" sz="2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Black" panose="020B0A04020102020204" pitchFamily="34" charset="0"/>
                <a:cs typeface="Times New Roman" panose="02020603050405020304" pitchFamily="18" charset="0"/>
              </a:rPr>
              <a:t>A person with a BMI equal to or more than 25 is considered overweight.</a:t>
            </a:r>
            <a:r>
              <a:rPr lang="en-US" sz="2000" b="1" dirty="0" smtClean="0">
                <a:solidFill>
                  <a:schemeClr val="accent3"/>
                </a:solidFill>
                <a:latin typeface="Arial Black" panose="020B0A04020102020204" pitchFamily="34" charset="0"/>
                <a:cs typeface="Times New Roman" panose="02020603050405020304" pitchFamily="18" charset="0"/>
              </a:rPr>
              <a:t> 	</a:t>
            </a:r>
          </a:p>
          <a:p>
            <a:pPr algn="just">
              <a:buNone/>
            </a:pPr>
            <a:endParaRPr lang="en-US" sz="2000" b="1" dirty="0" smtClean="0">
              <a:solidFill>
                <a:schemeClr val="accent3"/>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458200" cy="5632311"/>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			ADIPOKINES   </a:t>
            </a:r>
          </a:p>
          <a:p>
            <a:pPr algn="just"/>
            <a:r>
              <a:rPr lang="en-US" sz="2800" b="1" dirty="0" smtClean="0">
                <a:latin typeface="Times New Roman" panose="02020603050405020304" pitchFamily="18" charset="0"/>
                <a:cs typeface="Times New Roman" panose="02020603050405020304" pitchFamily="18" charset="0"/>
              </a:rPr>
              <a:t>INSULIN RESISTANCE    &amp;  TYPE 2  DIABETES</a:t>
            </a:r>
          </a:p>
          <a:p>
            <a:pPr algn="just"/>
            <a:endParaRPr lang="en-US" sz="2400" dirty="0" smtClean="0">
              <a:solidFill>
                <a:srgbClr val="FFFF00"/>
              </a:solidFill>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ADIPONECTIN</a:t>
            </a:r>
            <a:r>
              <a:rPr lang="en-US" sz="2400" dirty="0" smtClean="0">
                <a:solidFill>
                  <a:srgbClr val="FFFF00"/>
                </a:solidFill>
                <a:latin typeface="Times New Roman" panose="02020603050405020304" pitchFamily="18" charset="0"/>
                <a:cs typeface="Times New Roman" panose="02020603050405020304" pitchFamily="18" charset="0"/>
              </a:rPr>
              <a:t>: Causes modulation of glucose and fatty acid metabolism. </a:t>
            </a:r>
          </a:p>
          <a:p>
            <a:pPr algn="just"/>
            <a:endParaRPr lang="en-US" sz="2400" dirty="0" smtClean="0">
              <a:solidFill>
                <a:srgbClr val="FFFF00"/>
              </a:solidFill>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RESISTIN</a:t>
            </a:r>
            <a:r>
              <a:rPr lang="en-US" sz="2400" dirty="0" smtClean="0">
                <a:solidFill>
                  <a:srgbClr val="FFFF00"/>
                </a:solidFill>
                <a:latin typeface="Times New Roman" panose="02020603050405020304" pitchFamily="18" charset="0"/>
                <a:cs typeface="Times New Roman" panose="02020603050405020304" pitchFamily="18" charset="0"/>
              </a:rPr>
              <a:t>:  Increases LDL levels and also degrades LDL receptors in the liver , it accelerates the accumulation of LDL in arteries, thus increases the risk of heart disease. Besides, </a:t>
            </a:r>
            <a:r>
              <a:rPr lang="en-US" sz="2400" dirty="0" err="1" smtClean="0">
                <a:solidFill>
                  <a:srgbClr val="FFFF00"/>
                </a:solidFill>
                <a:latin typeface="Times New Roman" panose="02020603050405020304" pitchFamily="18" charset="0"/>
                <a:cs typeface="Times New Roman" panose="02020603050405020304" pitchFamily="18" charset="0"/>
              </a:rPr>
              <a:t>resistin</a:t>
            </a:r>
            <a:r>
              <a:rPr lang="en-US" sz="2400" dirty="0" smtClean="0">
                <a:solidFill>
                  <a:srgbClr val="FFFF00"/>
                </a:solidFill>
                <a:latin typeface="Times New Roman" panose="02020603050405020304" pitchFamily="18" charset="0"/>
                <a:cs typeface="Times New Roman" panose="02020603050405020304" pitchFamily="18" charset="0"/>
              </a:rPr>
              <a:t> adversely impacts the effects of statins and prevention of cardiovascular disease.</a:t>
            </a:r>
            <a:r>
              <a:rPr lang="en-US" sz="2400" baseline="30000" dirty="0" smtClean="0">
                <a:solidFill>
                  <a:srgbClr val="FFFF00"/>
                </a:solidFill>
                <a:latin typeface="Times New Roman" panose="02020603050405020304" pitchFamily="18" charset="0"/>
                <a:cs typeface="Times New Roman" panose="02020603050405020304" pitchFamily="18" charset="0"/>
              </a:rPr>
              <a:t> </a:t>
            </a:r>
          </a:p>
          <a:p>
            <a:pPr algn="just"/>
            <a:endParaRPr lang="en-US" sz="2400" b="1" baseline="30000" dirty="0" smtClean="0">
              <a:solidFill>
                <a:srgbClr val="FFFF00"/>
              </a:solidFill>
              <a:latin typeface="Times New Roman" panose="02020603050405020304" pitchFamily="18" charset="0"/>
              <a:cs typeface="Times New Roman" panose="02020603050405020304" pitchFamily="18" charset="0"/>
            </a:endParaRPr>
          </a:p>
          <a:p>
            <a:pPr algn="just"/>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LEPTIN</a:t>
            </a:r>
            <a:r>
              <a:rPr lang="en-US" sz="24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a:t>
            </a:r>
            <a:r>
              <a:rPr lang="en-US" sz="2400" dirty="0" smtClean="0">
                <a:solidFill>
                  <a:srgbClr val="FFFF00"/>
                </a:solidFill>
                <a:effectLst>
                  <a:outerShdw blurRad="38100" dist="38100" dir="2700000" algn="tl">
                    <a:srgbClr val="000000">
                      <a:alpha val="43137"/>
                    </a:srgbClr>
                  </a:outerShdw>
                </a:effectLst>
              </a:rPr>
              <a:t>timulate</a:t>
            </a:r>
            <a:r>
              <a:rPr lang="en-US" sz="2400" dirty="0" smtClean="0">
                <a:solidFill>
                  <a:srgbClr val="FFFF00"/>
                </a:solidFill>
              </a:rPr>
              <a:t> glucose uptake and fatty acid oxidation in skeletal muscle to prevent lipid accumulation in tissues such as skeletal muscle, liver, and pancreatic </a:t>
            </a:r>
            <a:r>
              <a:rPr lang="el-GR" sz="2400" dirty="0" smtClean="0">
                <a:solidFill>
                  <a:srgbClr val="FFFF00"/>
                </a:solidFill>
              </a:rPr>
              <a:t>β-</a:t>
            </a:r>
            <a:r>
              <a:rPr lang="en-US" sz="2400" dirty="0" smtClean="0">
                <a:solidFill>
                  <a:srgbClr val="FFFF00"/>
                </a:solidFill>
              </a:rPr>
              <a:t>cells</a:t>
            </a:r>
            <a:endParaRPr lang="en-IN" sz="2400" b="1"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825824"/>
            <a:ext cx="9144000" cy="5668178"/>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91440" tIns="126960" rIns="91440" bIns="0" numCol="1" anchor="ctr" anchorCtr="0" compatLnSpc="1">
            <a:spAutoFit/>
          </a:bodyPr>
          <a:lstStyle/>
          <a:p>
            <a:pPr lvl="0" algn="ctr" fontAlgn="base">
              <a:spcBef>
                <a:spcPct val="0"/>
              </a:spcBef>
              <a:spcAft>
                <a:spcPct val="0"/>
              </a:spcAft>
            </a:pPr>
            <a:r>
              <a:rPr lang="en-US" sz="4000" b="1" dirty="0" err="1" smtClean="0">
                <a:solidFill>
                  <a:srgbClr val="191919"/>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Dysregulated</a:t>
            </a:r>
            <a:r>
              <a:rPr lang="en-US" sz="4000" b="1" dirty="0" smtClean="0">
                <a:solidFill>
                  <a:srgbClr val="191919"/>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 </a:t>
            </a:r>
            <a:r>
              <a:rPr lang="en-US" sz="4000" b="1" dirty="0" smtClean="0">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 </a:t>
            </a:r>
          </a:p>
          <a:p>
            <a:pPr lvl="0" algn="ctr" fontAlgn="base">
              <a:spcBef>
                <a:spcPct val="0"/>
              </a:spcBef>
              <a:spcAft>
                <a:spcPct val="0"/>
              </a:spcAft>
            </a:pPr>
            <a:r>
              <a:rPr lang="en-US" sz="4000" b="1" dirty="0" err="1" smtClean="0">
                <a:solidFill>
                  <a:srgbClr val="2D069A"/>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adipokine</a:t>
            </a:r>
            <a:r>
              <a:rPr lang="en-US" sz="4000" b="1" dirty="0" smtClean="0">
                <a:solidFill>
                  <a:srgbClr val="2D069A"/>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 synthesis  &amp; LOW GRADE INFLAMMATION </a:t>
            </a:r>
            <a:r>
              <a:rPr lang="en-US" sz="4000" b="1" dirty="0" smtClean="0">
                <a:solidFill>
                  <a:schemeClr val="bg1"/>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a:t>
            </a:r>
            <a:r>
              <a:rPr lang="en-US" sz="40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 the inter tissue cross-talk they mediate </a:t>
            </a:r>
            <a:r>
              <a:rPr lang="en-US" sz="4000" b="1" dirty="0" smtClean="0">
                <a:solidFill>
                  <a:schemeClr val="bg1"/>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Could  underlie  Metabolic </a:t>
            </a:r>
            <a:r>
              <a:rPr lang="en-US" sz="4000" b="1" dirty="0" smtClean="0">
                <a:solidFill>
                  <a:srgbClr val="00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syndrome  &amp; diseases towards which  it predisposes  </a:t>
            </a:r>
            <a:r>
              <a:rPr lang="en-US" sz="4000" b="1" dirty="0" smtClean="0">
                <a:solidFill>
                  <a:srgbClr val="222222"/>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 </a:t>
            </a:r>
          </a:p>
          <a:p>
            <a:pPr lvl="0" algn="ctr" fontAlgn="base">
              <a:spcBef>
                <a:spcPct val="0"/>
              </a:spcBef>
              <a:spcAft>
                <a:spcPct val="0"/>
              </a:spcAft>
            </a:pP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Algerian" panose="04020705040A02060702" pitchFamily="82" charset="0"/>
              <a:cs typeface="Arial" panose="020B0604020202020204" pitchFamily="34" charset="0"/>
            </a:endParaRPr>
          </a:p>
        </p:txBody>
      </p:sp>
      <p:sp>
        <p:nvSpPr>
          <p:cNvPr id="4" name="TextBox 3"/>
          <p:cNvSpPr txBox="1"/>
          <p:nvPr/>
        </p:nvSpPr>
        <p:spPr>
          <a:xfrm>
            <a:off x="0" y="152401"/>
            <a:ext cx="9144000" cy="1261884"/>
          </a:xfrm>
          <a:prstGeom prst="rect">
            <a:avLst/>
          </a:prstGeom>
          <a:noFill/>
        </p:spPr>
        <p:txBody>
          <a:bodyPr wrap="square" rtlCol="0">
            <a:spAutoFit/>
          </a:bodyPr>
          <a:lstStyle/>
          <a:p>
            <a:pPr lvl="0" algn="ctr" fontAlgn="base">
              <a:spcBef>
                <a:spcPct val="0"/>
              </a:spcBef>
              <a:spcAft>
                <a:spcPct val="0"/>
              </a:spcAft>
            </a:pPr>
            <a:r>
              <a:rPr lang="en-US" sz="3200" b="1" dirty="0" smtClean="0">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rPr>
              <a:t>ADIPOKINES  : </a:t>
            </a:r>
            <a:r>
              <a:rPr lang="en-US" sz="3200" b="1" dirty="0" smtClean="0">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missing link between  insulin  resistance and obesity</a:t>
            </a:r>
            <a:r>
              <a:rPr lang="en-US" sz="4400" b="1" dirty="0" smtClean="0">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a:t>
            </a:r>
            <a:endParaRPr lang="en-US" sz="4400" b="1" dirty="0" smtClean="0">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0"/>
            <a:ext cx="9144000" cy="4247317"/>
          </a:xfrm>
          <a:prstGeom prst="rect">
            <a:avLst/>
          </a:prstGeom>
        </p:spPr>
        <p:txBody>
          <a:bodyPr wrap="square">
            <a:spAutoFit/>
          </a:bodyPr>
          <a:lstStyle/>
          <a:p>
            <a:pPr>
              <a:buNone/>
            </a:pPr>
            <a:r>
              <a:rPr lang="en-US" sz="5400" b="1" dirty="0" smtClean="0">
                <a:effectLst>
                  <a:outerShdw blurRad="38100" dist="38100" dir="2700000" algn="tl">
                    <a:srgbClr val="000000">
                      <a:alpha val="43137"/>
                    </a:srgbClr>
                  </a:outerShdw>
                </a:effectLst>
                <a:latin typeface="Britannic Bold" panose="020B0903060703020204" pitchFamily="34" charset="0"/>
              </a:rPr>
              <a:t>Study on </a:t>
            </a:r>
            <a:r>
              <a:rPr lang="en-US" sz="5400" b="1" dirty="0" err="1" smtClean="0">
                <a:effectLst>
                  <a:outerShdw blurRad="38100" dist="38100" dir="2700000" algn="tl">
                    <a:srgbClr val="000000">
                      <a:alpha val="43137"/>
                    </a:srgbClr>
                  </a:outerShdw>
                </a:effectLst>
                <a:latin typeface="Britannic Bold" panose="020B0903060703020204" pitchFamily="34" charset="0"/>
              </a:rPr>
              <a:t>Adiponectin</a:t>
            </a:r>
            <a:r>
              <a:rPr lang="en-US" sz="5400" b="1" dirty="0" smtClean="0">
                <a:effectLst>
                  <a:outerShdw blurRad="38100" dist="38100" dir="2700000" algn="tl">
                    <a:srgbClr val="000000">
                      <a:alpha val="43137"/>
                    </a:srgbClr>
                  </a:outerShdw>
                </a:effectLst>
                <a:latin typeface="Britannic Bold" panose="020B0903060703020204" pitchFamily="34" charset="0"/>
              </a:rPr>
              <a:t>  Levels &amp;  ADIPOQ Gene Polymorphism in Type 2 Diabetes Mellitus Patients of Kashmir Valley –DST Funded</a:t>
            </a:r>
            <a:endParaRPr lang="en-IN" sz="5400" dirty="0" smtClean="0">
              <a:effectLst>
                <a:outerShdw blurRad="38100" dist="38100" dir="2700000" algn="tl">
                  <a:srgbClr val="000000">
                    <a:alpha val="43137"/>
                  </a:srgbClr>
                </a:outerShdw>
              </a:effectLst>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04800" y="3164681"/>
            <a:ext cx="7848600" cy="3539430"/>
          </a:xfrm>
          <a:prstGeom prst="rect">
            <a:avLst/>
          </a:prstGeom>
        </p:spPr>
        <p:txBody>
          <a:bodyPr wrap="square">
            <a:spAutoFit/>
          </a:bodyPr>
          <a:lstStyle/>
          <a:p>
            <a:pPr>
              <a:buFont typeface="Wingdings" panose="05000000000000000000" pitchFamily="2" charset="2"/>
              <a:buChar char="§"/>
            </a:pPr>
            <a:r>
              <a:rPr lang="en-US" sz="2800" dirty="0" smtClean="0">
                <a:solidFill>
                  <a:srgbClr val="FFFF00"/>
                </a:solidFill>
              </a:rPr>
              <a:t>GROUP  I </a:t>
            </a:r>
            <a:r>
              <a:rPr lang="en-US" sz="2800" dirty="0" smtClean="0"/>
              <a:t>: </a:t>
            </a:r>
            <a:r>
              <a:rPr lang="en-US" sz="2800" b="1" dirty="0" smtClean="0">
                <a:latin typeface="Times New Roman" panose="02020603050405020304" pitchFamily="18" charset="0"/>
                <a:ea typeface="Times New Roman" panose="02020603050405020304"/>
                <a:cs typeface="Times New Roman" panose="02020603050405020304" pitchFamily="18" charset="0"/>
              </a:rPr>
              <a:t>Obese with T2DM ;N= 150</a:t>
            </a:r>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solidFill>
                  <a:srgbClr val="FFFF00"/>
                </a:solidFill>
              </a:rPr>
              <a:t>GROUP   II</a:t>
            </a:r>
            <a:r>
              <a:rPr lang="en-US" sz="2800" dirty="0" smtClean="0"/>
              <a:t>: </a:t>
            </a:r>
            <a:r>
              <a:rPr lang="en-US" sz="2800" b="1" dirty="0" smtClean="0">
                <a:latin typeface="Times New Roman" panose="02020603050405020304" pitchFamily="18" charset="0"/>
                <a:ea typeface="Times New Roman" panose="02020603050405020304"/>
                <a:cs typeface="Times New Roman" panose="02020603050405020304" pitchFamily="18" charset="0"/>
              </a:rPr>
              <a:t>Obese without T2DM;N=150</a:t>
            </a:r>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solidFill>
                  <a:srgbClr val="FFFF00"/>
                </a:solidFill>
              </a:rPr>
              <a:t>GROUP    III</a:t>
            </a:r>
            <a:r>
              <a:rPr lang="en-US" sz="2800" dirty="0" smtClean="0"/>
              <a:t>: </a:t>
            </a:r>
            <a:r>
              <a:rPr lang="en-US" sz="2800" b="1" dirty="0" smtClean="0">
                <a:latin typeface="Times New Roman" panose="02020603050405020304" pitchFamily="18" charset="0"/>
                <a:ea typeface="Times New Roman" panose="02020603050405020304"/>
                <a:cs typeface="Times New Roman" panose="02020603050405020304" pitchFamily="18" charset="0"/>
              </a:rPr>
              <a:t>Non obese with T2DM;N=100</a:t>
            </a:r>
          </a:p>
          <a:p>
            <a:endParaRPr lang="en-US" sz="2800" b="1" dirty="0" smtClean="0">
              <a:latin typeface="Times New Roman" panose="02020603050405020304" pitchFamily="18" charset="0"/>
              <a:ea typeface="Times New Roman" panose="02020603050405020304"/>
              <a:cs typeface="Times New Roman" panose="02020603050405020304" pitchFamily="18" charset="0"/>
            </a:endParaRPr>
          </a:p>
          <a:p>
            <a:pPr>
              <a:buFont typeface="Wingdings" panose="05000000000000000000" pitchFamily="2" charset="2"/>
              <a:buChar char="§"/>
            </a:pPr>
            <a:r>
              <a:rPr lang="en-US" sz="2800" b="1" dirty="0" smtClean="0">
                <a:solidFill>
                  <a:srgbClr val="FFFF00"/>
                </a:solidFill>
                <a:latin typeface="Times New Roman" panose="02020603050405020304" pitchFamily="18" charset="0"/>
                <a:ea typeface="Times New Roman" panose="02020603050405020304"/>
                <a:cs typeface="Times New Roman" panose="02020603050405020304" pitchFamily="18" charset="0"/>
              </a:rPr>
              <a:t>Group IV</a:t>
            </a:r>
            <a:r>
              <a:rPr lang="en-US" sz="2800" b="1" dirty="0" smtClean="0">
                <a:latin typeface="Times New Roman" panose="02020603050405020304" pitchFamily="18" charset="0"/>
                <a:ea typeface="Times New Roman" panose="02020603050405020304"/>
                <a:cs typeface="Times New Roman" panose="02020603050405020304" pitchFamily="18" charset="0"/>
              </a:rPr>
              <a:t>    : Normal Healthy Volunteers ;N=300</a:t>
            </a:r>
          </a:p>
          <a:p>
            <a:pPr algn="ctr">
              <a:buFont typeface="Wingdings" panose="05000000000000000000" pitchFamily="2" charset="2"/>
              <a:buChar char="§"/>
            </a:pPr>
            <a:endParaRPr lang="en-US" sz="2800" dirty="0"/>
          </a:p>
        </p:txBody>
      </p:sp>
      <p:sp>
        <p:nvSpPr>
          <p:cNvPr id="5" name="Rectangle 4"/>
          <p:cNvSpPr/>
          <p:nvPr/>
        </p:nvSpPr>
        <p:spPr>
          <a:xfrm>
            <a:off x="0" y="1219200"/>
            <a:ext cx="9144000" cy="2062103"/>
          </a:xfrm>
          <a:prstGeom prst="rect">
            <a:avLst/>
          </a:prstGeom>
        </p:spPr>
        <p:txBody>
          <a:bodyPr wrap="square">
            <a:spAutoFit/>
          </a:bodyPr>
          <a:lstStyle/>
          <a:p>
            <a:r>
              <a:rPr lang="en-US" sz="3200" b="1" dirty="0" smtClean="0"/>
              <a:t>ADIPONECTIN  LEVELS  MEASURED BY ELISA </a:t>
            </a:r>
          </a:p>
          <a:p>
            <a:endParaRPr lang="en-US" sz="3200" b="1" dirty="0" smtClean="0"/>
          </a:p>
          <a:p>
            <a:r>
              <a:rPr lang="en-US" sz="3200" b="1" dirty="0" smtClean="0"/>
              <a:t>COMPARATIVE  HOSPITAL  BASED  STUDY  IN KASHMIRI POPULATION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5794"/>
            <a:ext cx="9144000" cy="9140964"/>
          </a:xfrm>
          <a:prstGeom prst="rect">
            <a:avLst/>
          </a:prstGeom>
        </p:spPr>
        <p:txBody>
          <a:bodyPr wrap="square">
            <a:spAutoFit/>
          </a:bodyPr>
          <a:lstStyle/>
          <a:p>
            <a:pPr lvl="0" fontAlgn="base">
              <a:spcBef>
                <a:spcPct val="0"/>
              </a:spcBef>
              <a:spcAft>
                <a:spcPct val="0"/>
              </a:spcAft>
            </a:pPr>
            <a:endParaRPr lang="en-US" dirty="0" smtClean="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spcBef>
                <a:spcPct val="0"/>
              </a:spcBef>
              <a:spcAft>
                <a:spcPct val="0"/>
              </a:spcAft>
            </a:pPr>
            <a:endParaRPr lang="en-US" dirty="0" smtClean="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spcBef>
                <a:spcPct val="0"/>
              </a:spcBef>
              <a:spcAft>
                <a:spcPct val="0"/>
              </a:spcAft>
            </a:pPr>
            <a:endParaRPr lang="en-US" sz="2800" b="1" dirty="0" smtClean="0">
              <a:solidFill>
                <a:srgbClr val="FFFF00"/>
              </a:solidFill>
              <a:latin typeface="+mj-lt"/>
              <a:ea typeface="Times New Roman" panose="02020603050405020304" pitchFamily="18" charset="0"/>
              <a:cs typeface="Arial" panose="020B0604020202020204" pitchFamily="34" charset="0"/>
            </a:endParaRPr>
          </a:p>
          <a:p>
            <a:pPr lvl="0" fontAlgn="base">
              <a:spcBef>
                <a:spcPct val="0"/>
              </a:spcBef>
              <a:spcAft>
                <a:spcPct val="0"/>
              </a:spcAft>
            </a:pPr>
            <a:endParaRPr lang="en-US" sz="2800" b="1" dirty="0" smtClean="0">
              <a:latin typeface="+mj-lt"/>
              <a:cs typeface="Times New Roman" panose="02020603050405020304" pitchFamily="18" charset="0"/>
            </a:endParaRPr>
          </a:p>
          <a:p>
            <a:pPr fontAlgn="base">
              <a:spcBef>
                <a:spcPct val="0"/>
              </a:spcBef>
              <a:spcAft>
                <a:spcPct val="0"/>
              </a:spcAft>
            </a:pPr>
            <a:r>
              <a:rPr lang="en-US" sz="3200" b="1" dirty="0" smtClean="0">
                <a:latin typeface="+mj-lt"/>
                <a:cs typeface="Times New Roman" panose="02020603050405020304" pitchFamily="18" charset="0"/>
              </a:rPr>
              <a:t>AN IMPORTANT REGULATOR OF LIPID &amp;  GLUCOSE METABOLISM  - OBSERVED DECREASED  LEVELS IN T2DM , OBESITY, INSULIN RESISTANCE , CAD &amp;  MET S  </a:t>
            </a:r>
          </a:p>
          <a:p>
            <a:pPr fontAlgn="base">
              <a:spcBef>
                <a:spcPct val="0"/>
              </a:spcBef>
              <a:spcAft>
                <a:spcPct val="0"/>
              </a:spcAft>
            </a:pPr>
            <a:endParaRPr lang="en-US" sz="2400" b="1" dirty="0" smtClean="0">
              <a:latin typeface="+mj-lt"/>
              <a:cs typeface="Times New Roman" panose="02020603050405020304" pitchFamily="18" charset="0"/>
            </a:endParaRPr>
          </a:p>
          <a:p>
            <a:pPr fontAlgn="base">
              <a:spcBef>
                <a:spcPct val="0"/>
              </a:spcBef>
              <a:spcAft>
                <a:spcPct val="0"/>
              </a:spcAft>
            </a:pPr>
            <a:r>
              <a:rPr lang="en-US" sz="2400" b="1" dirty="0" smtClean="0">
                <a:solidFill>
                  <a:srgbClr val="FFFF00"/>
                </a:solidFill>
                <a:latin typeface="+mj-lt"/>
                <a:cs typeface="Times New Roman" panose="02020603050405020304" pitchFamily="18" charset="0"/>
              </a:rPr>
              <a:t>IT HAS ANTIDIABETIC    &amp;  ANTIATHEROGENIC   EFFECTS  &amp; COULD  BE NOVEL THERAPEUTIC   TOOL FOR DIABETES AND METS </a:t>
            </a:r>
          </a:p>
          <a:p>
            <a:pPr fontAlgn="base">
              <a:spcBef>
                <a:spcPct val="0"/>
              </a:spcBef>
              <a:spcAft>
                <a:spcPct val="0"/>
              </a:spcAft>
            </a:pPr>
            <a:endParaRPr lang="en-US" sz="2400" b="1" dirty="0" smtClean="0">
              <a:solidFill>
                <a:srgbClr val="FFFF00"/>
              </a:solidFill>
              <a:latin typeface="+mj-lt"/>
              <a:cs typeface="Times New Roman" panose="02020603050405020304" pitchFamily="18" charset="0"/>
            </a:endParaRPr>
          </a:p>
          <a:p>
            <a:pPr algn="ctr" fontAlgn="base">
              <a:spcBef>
                <a:spcPct val="0"/>
              </a:spcBef>
              <a:spcAft>
                <a:spcPct val="0"/>
              </a:spcAft>
            </a:pPr>
            <a:r>
              <a:rPr lang="en-US" sz="3200" b="1" dirty="0" smtClean="0">
                <a:latin typeface="+mj-lt"/>
                <a:cs typeface="Times New Roman" panose="02020603050405020304" pitchFamily="18" charset="0"/>
              </a:rPr>
              <a:t> </a:t>
            </a:r>
            <a:r>
              <a:rPr lang="en-US" sz="3200" b="1" dirty="0" smtClean="0">
                <a:latin typeface="Algerian" panose="04020705040A02060702" pitchFamily="82" charset="0"/>
                <a:cs typeface="Times New Roman" panose="02020603050405020304" pitchFamily="18" charset="0"/>
              </a:rPr>
              <a:t>Its higher levels are being associated with health benefits</a:t>
            </a:r>
          </a:p>
          <a:p>
            <a:pPr algn="ctr" fontAlgn="base">
              <a:spcBef>
                <a:spcPct val="0"/>
              </a:spcBef>
              <a:spcAft>
                <a:spcPct val="0"/>
              </a:spcAft>
            </a:pPr>
            <a:endParaRPr lang="en-US" sz="2400" b="1" dirty="0" smtClean="0">
              <a:latin typeface="Algerian" panose="04020705040A02060702" pitchFamily="82" charset="0"/>
              <a:cs typeface="Times New Roman" panose="02020603050405020304" pitchFamily="18" charset="0"/>
            </a:endParaRPr>
          </a:p>
          <a:p>
            <a:pPr fontAlgn="base">
              <a:spcBef>
                <a:spcPct val="0"/>
              </a:spcBef>
              <a:spcAft>
                <a:spcPct val="0"/>
              </a:spcAft>
            </a:pPr>
            <a:endParaRPr lang="en-US" sz="2400" dirty="0" smtClean="0">
              <a:latin typeface="Times New Roman" panose="02020603050405020304" pitchFamily="18" charset="0"/>
              <a:cs typeface="Times New Roman" panose="02020603050405020304" pitchFamily="18" charset="0"/>
            </a:endParaRPr>
          </a:p>
          <a:p>
            <a:pPr fontAlgn="base">
              <a:spcBef>
                <a:spcPct val="0"/>
              </a:spcBef>
              <a:spcAft>
                <a:spcPct val="0"/>
              </a:spcAft>
            </a:pPr>
            <a:endParaRPr lang="en-US" sz="2400" dirty="0" smtClean="0">
              <a:latin typeface="Times New Roman" panose="02020603050405020304" pitchFamily="18" charset="0"/>
              <a:cs typeface="Times New Roman" panose="02020603050405020304" pitchFamily="18" charset="0"/>
            </a:endParaRPr>
          </a:p>
          <a:p>
            <a:pPr fontAlgn="base">
              <a:spcBef>
                <a:spcPct val="0"/>
              </a:spcBef>
              <a:spcAft>
                <a:spcPct val="0"/>
              </a:spcAft>
            </a:pPr>
            <a:endParaRPr lang="en-US" sz="2400" dirty="0" smtClean="0">
              <a:latin typeface="Times New Roman" panose="02020603050405020304" pitchFamily="18" charset="0"/>
              <a:cs typeface="Times New Roman" panose="02020603050405020304" pitchFamily="18" charset="0"/>
            </a:endParaRPr>
          </a:p>
          <a:p>
            <a:pPr fontAlgn="base">
              <a:spcBef>
                <a:spcPct val="0"/>
              </a:spcBef>
              <a:spcAft>
                <a:spcPct val="0"/>
              </a:spcAft>
            </a:pPr>
            <a:endParaRPr lang="en-US" sz="2400" dirty="0" smtClean="0"/>
          </a:p>
          <a:p>
            <a:pPr lvl="0" fontAlgn="base">
              <a:spcBef>
                <a:spcPct val="0"/>
              </a:spcBef>
              <a:spcAft>
                <a:spcPct val="0"/>
              </a:spcAft>
            </a:pPr>
            <a:endParaRPr lang="en-US" sz="2400" dirty="0" smtClean="0">
              <a:latin typeface="Verdana" panose="020B0604030504040204" pitchFamily="34" charset="0"/>
              <a:ea typeface="Times New Roman" panose="02020603050405020304" pitchFamily="18" charset="0"/>
              <a:cs typeface="Times New Roman" panose="02020603050405020304" pitchFamily="18" charset="0"/>
            </a:endParaRPr>
          </a:p>
          <a:p>
            <a:endParaRPr lang="en-US" sz="2400" dirty="0" smtClean="0">
              <a:solidFill>
                <a:schemeClr val="tx2"/>
              </a:solidFill>
              <a:latin typeface="Times New Roman" panose="02020603050405020304" pitchFamily="18" charset="0"/>
              <a:cs typeface="Times New Roman" panose="02020603050405020304" pitchFamily="18" charset="0"/>
            </a:endParaRPr>
          </a:p>
          <a:p>
            <a:endParaRPr lang="en-US" sz="2400" dirty="0" smtClean="0">
              <a:solidFill>
                <a:schemeClr val="tx2"/>
              </a:solidFill>
              <a:latin typeface="Times New Roman" panose="02020603050405020304" pitchFamily="18" charset="0"/>
              <a:cs typeface="Times New Roman" panose="02020603050405020304" pitchFamily="18" charset="0"/>
            </a:endParaRPr>
          </a:p>
          <a:p>
            <a:endParaRPr lang="en-US" sz="2400" dirty="0" smtClean="0">
              <a:solidFill>
                <a:schemeClr val="tx2"/>
              </a:solidFill>
              <a:latin typeface="Times New Roman" panose="02020603050405020304" pitchFamily="18" charset="0"/>
              <a:cs typeface="Times New Roman" panose="02020603050405020304" pitchFamily="18" charset="0"/>
            </a:endParaRPr>
          </a:p>
          <a:p>
            <a:r>
              <a:rPr lang="en-US" sz="2400" dirty="0" smtClean="0">
                <a:solidFill>
                  <a:schemeClr val="tx2"/>
                </a:solidFill>
                <a:latin typeface="Times New Roman" panose="02020603050405020304" pitchFamily="18" charset="0"/>
                <a:cs typeface="Times New Roman" panose="02020603050405020304" pitchFamily="18" charset="0"/>
              </a:rPr>
              <a:t> </a:t>
            </a:r>
            <a:endParaRPr lang="en-IN" sz="2400" dirty="0"/>
          </a:p>
        </p:txBody>
      </p:sp>
      <p:sp>
        <p:nvSpPr>
          <p:cNvPr id="4" name="TextBox 3"/>
          <p:cNvSpPr txBox="1"/>
          <p:nvPr/>
        </p:nvSpPr>
        <p:spPr>
          <a:xfrm>
            <a:off x="0" y="0"/>
            <a:ext cx="9144000" cy="1938992"/>
          </a:xfrm>
          <a:prstGeom prst="rect">
            <a:avLst/>
          </a:prstGeom>
          <a:noFill/>
        </p:spPr>
        <p:txBody>
          <a:bodyPr wrap="square" rtlCol="0">
            <a:spAutoFit/>
          </a:bodyPr>
          <a:lstStyle/>
          <a:p>
            <a:pPr lvl="0" algn="ctr" fontAlgn="base">
              <a:spcBef>
                <a:spcPct val="0"/>
              </a:spcBef>
              <a:spcAft>
                <a:spcPct val="0"/>
              </a:spcAft>
            </a:pPr>
            <a:endParaRPr lang="en-US" sz="4000" b="1" dirty="0" smtClean="0">
              <a:latin typeface="+mj-lt"/>
              <a:cs typeface="Times New Roman" panose="02020603050405020304" pitchFamily="18" charset="0"/>
            </a:endParaRPr>
          </a:p>
          <a:p>
            <a:pPr lvl="0" algn="ctr" fontAlgn="base">
              <a:spcBef>
                <a:spcPct val="0"/>
              </a:spcBef>
              <a:spcAft>
                <a:spcPct val="0"/>
              </a:spcAft>
            </a:pPr>
            <a:r>
              <a:rPr lang="en-US" sz="4000" b="1" dirty="0" smtClean="0">
                <a:latin typeface="+mj-lt"/>
                <a:cs typeface="Times New Roman" panose="02020603050405020304" pitchFamily="18" charset="0"/>
              </a:rPr>
              <a:t>ADIPONECTIN THE  WONDER REGULATOR-</a:t>
            </a:r>
            <a:r>
              <a:rPr lang="en-US" sz="4000" b="1" dirty="0" smtClean="0">
                <a:latin typeface="+mj-lt"/>
                <a:ea typeface="Times New Roman" panose="02020603050405020304" pitchFamily="18" charset="0"/>
                <a:cs typeface="Arial" panose="020B0604020202020204" pitchFamily="34" charset="0"/>
              </a:rPr>
              <a:t> A NOVEL ADIPOKINE</a:t>
            </a:r>
            <a:endParaRPr lang="en-US" sz="4000" b="1" dirty="0" smtClean="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595021"/>
            <a:ext cx="4648200" cy="5262979"/>
          </a:xfrm>
          <a:prstGeom prst="rect">
            <a:avLst/>
          </a:prstGeom>
          <a:solidFill>
            <a:schemeClr val="tx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r>
              <a:rPr lang="en-US" sz="2400" b="1" dirty="0">
                <a:solidFill>
                  <a:srgbClr val="00004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Adiponectin is encoded by the ADIPOQ gene on chromosome 3q27, a region identified on susceptibility locus for the </a:t>
            </a:r>
            <a:r>
              <a:rPr lang="en-US" sz="2400" b="1" dirty="0" smtClean="0">
                <a:solidFill>
                  <a:srgbClr val="00004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 S  and T2DM </a:t>
            </a:r>
            <a:r>
              <a:rPr lang="en-US" sz="2400" b="1" dirty="0">
                <a:solidFill>
                  <a:srgbClr val="00004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genome wide </a:t>
            </a:r>
            <a:r>
              <a:rPr lang="en-US" sz="2400" b="1" dirty="0" smtClean="0">
                <a:solidFill>
                  <a:srgbClr val="00004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scans.</a:t>
            </a:r>
          </a:p>
          <a:p>
            <a:endPar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smtClean="0">
              <a:solidFill>
                <a:srgbClr val="C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b="1" dirty="0" smtClean="0">
                <a:solidFill>
                  <a:srgbClr val="C00000"/>
                </a:solidFill>
                <a:latin typeface="Times New Roman" panose="02020603050405020304" pitchFamily="18" charset="0"/>
                <a:cs typeface="Times New Roman" panose="02020603050405020304" pitchFamily="18" charset="0"/>
              </a:rPr>
              <a:t>This </a:t>
            </a:r>
            <a:r>
              <a:rPr lang="en-US" sz="2400" b="1" dirty="0">
                <a:solidFill>
                  <a:srgbClr val="C00000"/>
                </a:solidFill>
                <a:latin typeface="Times New Roman" panose="02020603050405020304" pitchFamily="18" charset="0"/>
                <a:cs typeface="Times New Roman" panose="02020603050405020304" pitchFamily="18" charset="0"/>
              </a:rPr>
              <a:t>gene contains 3 </a:t>
            </a:r>
            <a:r>
              <a:rPr lang="en-US" sz="2400" b="1" dirty="0" err="1">
                <a:solidFill>
                  <a:srgbClr val="C00000"/>
                </a:solidFill>
                <a:latin typeface="Times New Roman" panose="02020603050405020304" pitchFamily="18" charset="0"/>
                <a:cs typeface="Times New Roman" panose="02020603050405020304" pitchFamily="18" charset="0"/>
              </a:rPr>
              <a:t>exons</a:t>
            </a:r>
            <a:r>
              <a:rPr lang="en-US" sz="2400" b="1" dirty="0" smtClean="0">
                <a:solidFill>
                  <a:srgbClr val="C0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The</a:t>
            </a:r>
          </a:p>
          <a:p>
            <a:r>
              <a:rPr lang="en-US" sz="2400" dirty="0" smtClean="0">
                <a:latin typeface="Times New Roman" panose="02020603050405020304" pitchFamily="18" charset="0"/>
                <a:cs typeface="Times New Roman" panose="02020603050405020304" pitchFamily="18" charset="0"/>
              </a:rPr>
              <a:t> translation start point is located in</a:t>
            </a: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exon</a:t>
            </a:r>
            <a:r>
              <a:rPr lang="en-US" sz="2400" dirty="0" smtClean="0">
                <a:latin typeface="Times New Roman" panose="02020603050405020304" pitchFamily="18" charset="0"/>
                <a:cs typeface="Times New Roman" panose="02020603050405020304" pitchFamily="18" charset="0"/>
              </a:rPr>
              <a:t> 2.</a:t>
            </a:r>
          </a:p>
          <a:p>
            <a:r>
              <a:rPr lang="en-US" sz="2400" b="1" dirty="0" smtClean="0">
                <a:solidFill>
                  <a:srgbClr val="C00000"/>
                </a:solidFill>
                <a:latin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
        <p:nvSpPr>
          <p:cNvPr id="16386" name="AutoShape 2" descr="http://ghr.nlm.nih.gov/dynamicImages/chromomap/ADIPOQ.jpe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n-US"/>
          </a:p>
        </p:txBody>
      </p:sp>
      <p:pic>
        <p:nvPicPr>
          <p:cNvPr id="16387" name="Picture 3" descr="C:\Users\rabia\Desktop\ADIPOQ.jpeg"/>
          <p:cNvPicPr>
            <a:picLocks noChangeAspect="1" noChangeArrowheads="1"/>
          </p:cNvPicPr>
          <p:nvPr/>
        </p:nvPicPr>
        <p:blipFill>
          <a:blip r:embed="rId2" cstate="print"/>
          <a:srcRect/>
          <a:stretch>
            <a:fillRect/>
          </a:stretch>
        </p:blipFill>
        <p:spPr bwMode="auto">
          <a:xfrm rot="5400000">
            <a:off x="4103572" y="1992426"/>
            <a:ext cx="6248400" cy="3025547"/>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676400"/>
            <a:ext cx="9144000" cy="52014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buFont typeface="Wingdings" panose="05000000000000000000" pitchFamily="2" charset="2"/>
              <a:buChar char="v"/>
            </a:pPr>
            <a:r>
              <a:rPr lang="en-US" sz="2400" b="1" dirty="0">
                <a:latin typeface="Times New Roman" panose="02020603050405020304" pitchFamily="18" charset="0"/>
                <a:cs typeface="Times New Roman" panose="02020603050405020304" pitchFamily="18" charset="0"/>
              </a:rPr>
              <a:t>A total of </a:t>
            </a:r>
            <a:r>
              <a:rPr lang="en-US" sz="2400" b="1" dirty="0">
                <a:solidFill>
                  <a:srgbClr val="FFFF00"/>
                </a:solidFill>
                <a:latin typeface="Times New Roman" panose="02020603050405020304" pitchFamily="18" charset="0"/>
                <a:cs typeface="Times New Roman" panose="02020603050405020304" pitchFamily="18" charset="0"/>
              </a:rPr>
              <a:t>24 SNPs </a:t>
            </a:r>
            <a:r>
              <a:rPr lang="en-US" sz="2400" b="1" dirty="0">
                <a:latin typeface="Times New Roman" panose="02020603050405020304" pitchFamily="18" charset="0"/>
                <a:cs typeface="Times New Roman" panose="02020603050405020304" pitchFamily="18" charset="0"/>
              </a:rPr>
              <a:t>in the adiponectin gene were successfully </a:t>
            </a:r>
            <a:r>
              <a:rPr lang="en-US" sz="2400" b="1" dirty="0">
                <a:solidFill>
                  <a:schemeClr val="tx1"/>
                </a:solidFill>
                <a:latin typeface="Times New Roman" panose="02020603050405020304" pitchFamily="18" charset="0"/>
                <a:cs typeface="Times New Roman" panose="02020603050405020304" pitchFamily="18" charset="0"/>
              </a:rPr>
              <a:t>genotyped in diabetic nephropathy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rgbClr val="C00000"/>
                </a:solidFill>
                <a:latin typeface="Times New Roman" panose="02020603050405020304" pitchFamily="18" charset="0"/>
                <a:cs typeface="Times New Roman" panose="02020603050405020304" pitchFamily="18" charset="0"/>
              </a:rPr>
              <a:t> 	</a:t>
            </a:r>
            <a:r>
              <a:rPr lang="en-IN" sz="1600" dirty="0" smtClean="0">
                <a:latin typeface="+mj-lt"/>
              </a:rPr>
              <a:t>Ma J et al.  </a:t>
            </a:r>
            <a:r>
              <a:rPr lang="en-IN" sz="1600" i="1" dirty="0" smtClean="0">
                <a:latin typeface="+mj-lt"/>
              </a:rPr>
              <a:t>J Diabetes Complications.</a:t>
            </a:r>
            <a:r>
              <a:rPr lang="en-IN" sz="1600" dirty="0" smtClean="0">
                <a:latin typeface="+mj-lt"/>
              </a:rPr>
              <a:t> 2007;</a:t>
            </a:r>
            <a:r>
              <a:rPr lang="en-IN" sz="1600" b="1" dirty="0" smtClean="0">
                <a:latin typeface="+mj-lt"/>
              </a:rPr>
              <a:t>21(1):</a:t>
            </a:r>
            <a:r>
              <a:rPr lang="en-IN" sz="1600" dirty="0" smtClean="0">
                <a:latin typeface="+mj-lt"/>
              </a:rPr>
              <a:t>28–33.</a:t>
            </a:r>
          </a:p>
          <a:p>
            <a:endParaRPr lang="en-US" sz="2400" b="1" dirty="0" smtClean="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strongest associations are seen in two promoter single nucleotide polymorphism </a:t>
            </a:r>
            <a:r>
              <a:rPr lang="en-US" sz="2400" b="1" dirty="0">
                <a:solidFill>
                  <a:srgbClr val="FFFF00"/>
                </a:solidFill>
                <a:latin typeface="Times New Roman" panose="02020603050405020304" pitchFamily="18" charset="0"/>
                <a:cs typeface="Times New Roman" panose="02020603050405020304" pitchFamily="18" charset="0"/>
              </a:rPr>
              <a:t>(SNPs) −11,377C&gt;G and −11,391G&gt;A</a:t>
            </a:r>
            <a:r>
              <a:rPr lang="en-US" sz="2400" b="1" dirty="0">
                <a:latin typeface="Times New Roman" panose="02020603050405020304" pitchFamily="18" charset="0"/>
                <a:cs typeface="Times New Roman" panose="02020603050405020304" pitchFamily="18" charset="0"/>
              </a:rPr>
              <a:t>, the exon 2 synonymous </a:t>
            </a:r>
            <a:r>
              <a:rPr lang="en-US" sz="2400" b="1" dirty="0">
                <a:solidFill>
                  <a:srgbClr val="FFFF00"/>
                </a:solidFill>
                <a:latin typeface="Times New Roman" panose="02020603050405020304" pitchFamily="18" charset="0"/>
                <a:cs typeface="Times New Roman" panose="02020603050405020304" pitchFamily="18" charset="0"/>
              </a:rPr>
              <a:t>SNP +45T&gt;G</a:t>
            </a:r>
            <a:r>
              <a:rPr lang="en-US" sz="2400" b="1" dirty="0">
                <a:latin typeface="Times New Roman" panose="02020603050405020304" pitchFamily="18" charset="0"/>
                <a:cs typeface="Times New Roman" panose="02020603050405020304" pitchFamily="18" charset="0"/>
              </a:rPr>
              <a:t>, and the </a:t>
            </a:r>
            <a:r>
              <a:rPr lang="en-US" sz="2400" b="1" dirty="0" err="1" smtClean="0">
                <a:latin typeface="Times New Roman" panose="02020603050405020304" pitchFamily="18" charset="0"/>
                <a:cs typeface="Times New Roman" panose="02020603050405020304" pitchFamily="18" charset="0"/>
              </a:rPr>
              <a:t>intronic</a:t>
            </a:r>
            <a:r>
              <a:rPr lang="en-US" sz="2400" b="1" dirty="0" smtClean="0">
                <a:latin typeface="Times New Roman" panose="02020603050405020304" pitchFamily="18" charset="0"/>
                <a:cs typeface="Times New Roman" panose="02020603050405020304" pitchFamily="18" charset="0"/>
              </a:rPr>
              <a:t> SNP   			</a:t>
            </a:r>
            <a:r>
              <a:rPr lang="en-US" dirty="0" smtClean="0">
                <a:cs typeface="Times New Roman" panose="02020603050405020304" pitchFamily="18" charset="0"/>
              </a:rPr>
              <a:t>Meredith A </a:t>
            </a:r>
            <a:r>
              <a:rPr lang="en-US" i="1" dirty="0" smtClean="0">
                <a:cs typeface="Times New Roman" panose="02020603050405020304" pitchFamily="18" charset="0"/>
              </a:rPr>
              <a:t>et al</a:t>
            </a:r>
            <a:r>
              <a:rPr lang="en-US" dirty="0" smtClean="0">
                <a:cs typeface="Times New Roman" panose="02020603050405020304" pitchFamily="18" charset="0"/>
              </a:rPr>
              <a:t>.,2009.Diabetes</a:t>
            </a:r>
          </a:p>
          <a:p>
            <a:endParaRPr lang="en-US"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P</a:t>
            </a:r>
            <a:r>
              <a:rPr lang="en-US" sz="2400" b="1" dirty="0" smtClean="0">
                <a:solidFill>
                  <a:schemeClr val="tx1"/>
                </a:solidFill>
                <a:latin typeface="Times New Roman" panose="02020603050405020304" pitchFamily="18" charset="0"/>
                <a:cs typeface="Times New Roman" panose="02020603050405020304" pitchFamily="18" charset="0"/>
              </a:rPr>
              <a:t>utative </a:t>
            </a:r>
            <a:r>
              <a:rPr lang="en-US" sz="2400" b="1" dirty="0">
                <a:solidFill>
                  <a:schemeClr val="tx1"/>
                </a:solidFill>
                <a:latin typeface="Times New Roman" panose="02020603050405020304" pitchFamily="18" charset="0"/>
                <a:cs typeface="Times New Roman" panose="02020603050405020304" pitchFamily="18" charset="0"/>
              </a:rPr>
              <a:t>functional </a:t>
            </a:r>
            <a:r>
              <a:rPr lang="en-US" sz="2400" b="1" dirty="0">
                <a:solidFill>
                  <a:srgbClr val="FFFF00"/>
                </a:solidFill>
                <a:latin typeface="Times New Roman" panose="02020603050405020304" pitchFamily="18" charset="0"/>
                <a:cs typeface="Times New Roman" panose="02020603050405020304" pitchFamily="18" charset="0"/>
              </a:rPr>
              <a:t>SNP (pf-SNP) +276G/T </a:t>
            </a:r>
            <a:r>
              <a:rPr lang="en-US" sz="2400" b="1" dirty="0">
                <a:solidFill>
                  <a:schemeClr val="tx1"/>
                </a:solidFill>
                <a:latin typeface="Times New Roman" panose="02020603050405020304" pitchFamily="18" charset="0"/>
                <a:cs typeface="Times New Roman" panose="02020603050405020304" pitchFamily="18" charset="0"/>
              </a:rPr>
              <a:t>and promoter polymorphisms in </a:t>
            </a:r>
            <a:r>
              <a:rPr lang="en-US" sz="2400" b="1" dirty="0">
                <a:solidFill>
                  <a:srgbClr val="FFFF00"/>
                </a:solidFill>
                <a:latin typeface="Times New Roman" panose="02020603050405020304" pitchFamily="18" charset="0"/>
                <a:cs typeface="Times New Roman" panose="02020603050405020304" pitchFamily="18" charset="0"/>
              </a:rPr>
              <a:t>SNP +45T&gt;G</a:t>
            </a:r>
            <a:r>
              <a:rPr lang="en-US" sz="2400" b="1" dirty="0">
                <a:solidFill>
                  <a:schemeClr val="tx1"/>
                </a:solidFill>
                <a:latin typeface="Times New Roman" panose="02020603050405020304" pitchFamily="18" charset="0"/>
                <a:cs typeface="Times New Roman" panose="02020603050405020304" pitchFamily="18" charset="0"/>
              </a:rPr>
              <a:t> of ADIPOQ gene are associated with decreased plasma adiponectin levels in </a:t>
            </a:r>
            <a:r>
              <a:rPr lang="en-US" sz="2400" b="1" dirty="0" smtClean="0">
                <a:solidFill>
                  <a:schemeClr val="tx1"/>
                </a:solidFill>
                <a:latin typeface="Times New Roman" panose="02020603050405020304" pitchFamily="18" charset="0"/>
                <a:cs typeface="Times New Roman" panose="02020603050405020304" pitchFamily="18" charset="0"/>
              </a:rPr>
              <a:t>T2D,T1D,NASH</a:t>
            </a:r>
          </a:p>
          <a:p>
            <a:r>
              <a:rPr lang="en-US" sz="2400" b="1" dirty="0" smtClean="0">
                <a:solidFill>
                  <a:schemeClr val="tx1"/>
                </a:solidFill>
                <a:latin typeface="Times New Roman" panose="02020603050405020304" pitchFamily="18" charset="0"/>
                <a:cs typeface="Times New Roman" panose="02020603050405020304" pitchFamily="18" charset="0"/>
              </a:rPr>
              <a:t>		</a:t>
            </a:r>
            <a:r>
              <a:rPr lang="en-US" sz="1600" b="1" dirty="0" smtClean="0">
                <a:solidFill>
                  <a:schemeClr val="tx1"/>
                </a:solidFill>
                <a:latin typeface="Times New Roman" panose="02020603050405020304" pitchFamily="18" charset="0"/>
                <a:cs typeface="Times New Roman" panose="02020603050405020304" pitchFamily="18" charset="0"/>
              </a:rPr>
              <a:t>Hara </a:t>
            </a:r>
            <a:r>
              <a:rPr lang="en-US" sz="1600" b="1" dirty="0" err="1" smtClean="0">
                <a:solidFill>
                  <a:schemeClr val="tx1"/>
                </a:solidFill>
                <a:latin typeface="Times New Roman" panose="02020603050405020304" pitchFamily="18" charset="0"/>
                <a:cs typeface="Times New Roman" panose="02020603050405020304" pitchFamily="18" charset="0"/>
              </a:rPr>
              <a:t>K,</a:t>
            </a:r>
            <a:r>
              <a:rPr lang="en-US" sz="1600" b="1" i="1" dirty="0" err="1" smtClean="0">
                <a:solidFill>
                  <a:schemeClr val="tx1"/>
                </a:solidFill>
                <a:latin typeface="Times New Roman" panose="02020603050405020304" pitchFamily="18" charset="0"/>
                <a:cs typeface="Times New Roman" panose="02020603050405020304" pitchFamily="18" charset="0"/>
              </a:rPr>
              <a:t>et</a:t>
            </a:r>
            <a:r>
              <a:rPr lang="en-US" sz="1600" b="1" i="1" dirty="0" smtClean="0">
                <a:solidFill>
                  <a:schemeClr val="tx1"/>
                </a:solidFill>
                <a:latin typeface="Times New Roman" panose="02020603050405020304" pitchFamily="18" charset="0"/>
                <a:cs typeface="Times New Roman" panose="02020603050405020304" pitchFamily="18" charset="0"/>
              </a:rPr>
              <a:t> al</a:t>
            </a:r>
            <a:r>
              <a:rPr lang="en-US" sz="1600" b="1" dirty="0" smtClean="0">
                <a:solidFill>
                  <a:schemeClr val="tx1"/>
                </a:solidFill>
                <a:latin typeface="Times New Roman" panose="02020603050405020304" pitchFamily="18" charset="0"/>
                <a:cs typeface="Times New Roman" panose="02020603050405020304" pitchFamily="18" charset="0"/>
              </a:rPr>
              <a:t>.,(2002).,Ma J .,</a:t>
            </a:r>
            <a:r>
              <a:rPr lang="en-US" sz="1600" b="1" i="1" dirty="0" smtClean="0">
                <a:solidFill>
                  <a:schemeClr val="tx1"/>
                </a:solidFill>
                <a:latin typeface="Times New Roman" panose="02020603050405020304" pitchFamily="18" charset="0"/>
                <a:cs typeface="Times New Roman" panose="02020603050405020304" pitchFamily="18" charset="0"/>
              </a:rPr>
              <a:t>et</a:t>
            </a:r>
            <a:r>
              <a:rPr lang="en-US" sz="1600" b="1" dirty="0" smtClean="0">
                <a:solidFill>
                  <a:schemeClr val="tx1"/>
                </a:solidFill>
                <a:latin typeface="Times New Roman" panose="02020603050405020304" pitchFamily="18" charset="0"/>
                <a:cs typeface="Times New Roman" panose="02020603050405020304" pitchFamily="18" charset="0"/>
              </a:rPr>
              <a:t> </a:t>
            </a:r>
            <a:r>
              <a:rPr lang="en-US" sz="1600" b="1" i="1" dirty="0" smtClean="0">
                <a:solidFill>
                  <a:schemeClr val="tx1"/>
                </a:solidFill>
                <a:latin typeface="Times New Roman" panose="02020603050405020304" pitchFamily="18" charset="0"/>
                <a:cs typeface="Times New Roman" panose="02020603050405020304" pitchFamily="18" charset="0"/>
              </a:rPr>
              <a:t>al</a:t>
            </a:r>
            <a:r>
              <a:rPr lang="en-US" sz="1600" b="1" dirty="0" smtClean="0">
                <a:solidFill>
                  <a:schemeClr val="tx1"/>
                </a:solidFill>
                <a:latin typeface="Times New Roman" panose="02020603050405020304" pitchFamily="18" charset="0"/>
                <a:cs typeface="Times New Roman" panose="02020603050405020304" pitchFamily="18" charset="0"/>
              </a:rPr>
              <a:t>(2007)).</a:t>
            </a:r>
          </a:p>
          <a:p>
            <a:endParaRPr lang="en-US" sz="2000" dirty="0">
              <a:latin typeface="Times New Roman" panose="02020603050405020304" pitchFamily="18" charset="0"/>
              <a:cs typeface="Times New Roman" panose="02020603050405020304" pitchFamily="18" charset="0"/>
            </a:endParaRPr>
          </a:p>
        </p:txBody>
      </p:sp>
      <p:sp>
        <p:nvSpPr>
          <p:cNvPr id="3" name="Oval 2"/>
          <p:cNvSpPr/>
          <p:nvPr/>
        </p:nvSpPr>
        <p:spPr>
          <a:xfrm>
            <a:off x="762000" y="76200"/>
            <a:ext cx="6781800" cy="1143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SNP’s  OF ADIPOQ Gene</a:t>
            </a:r>
            <a:endParaRPr lang="en-US" sz="3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33400"/>
            <a:ext cx="9144000" cy="5816977"/>
          </a:xfrm>
          <a:prstGeom prst="rect">
            <a:avLst/>
          </a:prstGeom>
        </p:spPr>
        <p:txBody>
          <a:bodyPr wrap="square">
            <a:spAutoFit/>
          </a:bodyPr>
          <a:lstStyle/>
          <a:p>
            <a:pPr>
              <a:buNone/>
            </a:pPr>
            <a:r>
              <a:rPr lang="en-US" sz="3200" b="1" dirty="0" smtClean="0">
                <a:latin typeface="+mj-lt"/>
              </a:rPr>
              <a:t> </a:t>
            </a:r>
            <a:r>
              <a:rPr lang="en-US" sz="6000" b="1" dirty="0" smtClean="0">
                <a:latin typeface="+mj-lt"/>
              </a:rPr>
              <a:t>Association  of SNP +45 T&gt;G and + 276 G&gt;T in ADIPOQ gene with  T2DM in Kashmiri population</a:t>
            </a:r>
          </a:p>
          <a:p>
            <a:pPr>
              <a:buNone/>
            </a:pPr>
            <a:endParaRPr lang="en-US" sz="6000" b="1" dirty="0" smtClean="0">
              <a:latin typeface="+mj-lt"/>
            </a:endParaRPr>
          </a:p>
          <a:p>
            <a:pPr>
              <a:buNone/>
            </a:pPr>
            <a:r>
              <a:rPr lang="en-US" sz="3600" b="1" dirty="0" smtClean="0">
                <a:solidFill>
                  <a:srgbClr val="FFFF00"/>
                </a:solidFill>
                <a:latin typeface="+mj-lt"/>
              </a:rPr>
              <a:t>Group 1</a:t>
            </a:r>
            <a:r>
              <a:rPr lang="en-US" sz="3600" b="1" dirty="0" smtClean="0">
                <a:latin typeface="+mj-lt"/>
              </a:rPr>
              <a:t>: Type 2 DM ; N=50</a:t>
            </a:r>
          </a:p>
          <a:p>
            <a:pPr>
              <a:buNone/>
            </a:pPr>
            <a:r>
              <a:rPr lang="en-US" sz="3600" b="1" dirty="0" smtClean="0">
                <a:solidFill>
                  <a:srgbClr val="FFFF00"/>
                </a:solidFill>
                <a:latin typeface="+mj-lt"/>
              </a:rPr>
              <a:t>Group 2</a:t>
            </a:r>
            <a:r>
              <a:rPr lang="en-US" sz="3600" b="1" dirty="0" smtClean="0">
                <a:latin typeface="+mj-lt"/>
              </a:rPr>
              <a:t> : Normal Healthy Volunteers; 	N= 50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6494085"/>
          </a:xfrm>
          <a:prstGeom prst="rect">
            <a:avLst/>
          </a:prstGeom>
        </p:spPr>
        <p:txBody>
          <a:bodyPr wrap="square">
            <a:spAutoFit/>
          </a:bodyPr>
          <a:lstStyle/>
          <a:p>
            <a:pPr>
              <a:buFont typeface="Wingdings" panose="05000000000000000000" pitchFamily="2" charset="2"/>
              <a:buChar char="q"/>
            </a:pPr>
            <a:r>
              <a:rPr lang="en-US" sz="3200" b="1" dirty="0" smtClean="0">
                <a:latin typeface="Arial Black" panose="020B0A04020102020204" pitchFamily="34" charset="0"/>
                <a:cs typeface="Times New Roman" panose="02020603050405020304" pitchFamily="18" charset="0"/>
              </a:rPr>
              <a:t>LOW ADIPONECTIN LEVELS were found to be significantly  associated with Type 2 diabetes mellitus.</a:t>
            </a:r>
          </a:p>
          <a:p>
            <a:endParaRPr lang="en-US" sz="3200" b="1" dirty="0" smtClean="0">
              <a:latin typeface="Arial Black" panose="020B0A04020102020204" pitchFamily="34" charset="0"/>
              <a:cs typeface="Times New Roman" panose="02020603050405020304" pitchFamily="18" charset="0"/>
            </a:endParaRPr>
          </a:p>
          <a:p>
            <a:pPr>
              <a:buFont typeface="Wingdings" panose="05000000000000000000" pitchFamily="2" charset="2"/>
              <a:buChar char="q"/>
            </a:pPr>
            <a:r>
              <a:rPr lang="en-US" sz="3200" b="1" dirty="0" smtClean="0">
                <a:latin typeface="Arial Black" panose="020B0A04020102020204" pitchFamily="34" charset="0"/>
                <a:cs typeface="Times New Roman" panose="02020603050405020304" pitchFamily="18" charset="0"/>
              </a:rPr>
              <a:t>HIGH ADIPONECTIN LEVELS were protective  </a:t>
            </a:r>
          </a:p>
          <a:p>
            <a:endParaRPr lang="en-US" sz="3200" b="1" dirty="0" smtClean="0">
              <a:latin typeface="Arial Black" panose="020B0A04020102020204" pitchFamily="34" charset="0"/>
              <a:cs typeface="Times New Roman" panose="02020603050405020304" pitchFamily="18" charset="0"/>
            </a:endParaRPr>
          </a:p>
          <a:p>
            <a:pPr>
              <a:buFont typeface="Wingdings" panose="05000000000000000000" pitchFamily="2" charset="2"/>
              <a:buChar char="q"/>
            </a:pPr>
            <a:r>
              <a:rPr lang="en-US" sz="3200" b="1" dirty="0" smtClean="0">
                <a:latin typeface="Arial Black" panose="020B0A04020102020204" pitchFamily="34" charset="0"/>
                <a:cs typeface="Times New Roman" panose="02020603050405020304" pitchFamily="18" charset="0"/>
              </a:rPr>
              <a:t>Greater decrease in </a:t>
            </a:r>
            <a:r>
              <a:rPr lang="en-US" sz="3200" b="1" dirty="0" err="1" smtClean="0">
                <a:latin typeface="Arial Black" panose="020B0A04020102020204" pitchFamily="34" charset="0"/>
                <a:cs typeface="Times New Roman" panose="02020603050405020304" pitchFamily="18" charset="0"/>
              </a:rPr>
              <a:t>Adiponectin</a:t>
            </a:r>
            <a:r>
              <a:rPr lang="en-US" sz="3200" b="1" dirty="0" smtClean="0">
                <a:latin typeface="Arial Black" panose="020B0A04020102020204" pitchFamily="34" charset="0"/>
                <a:cs typeface="Times New Roman" panose="02020603050405020304" pitchFamily="18" charset="0"/>
              </a:rPr>
              <a:t> levels   in obese/ obese diabetics than in lean diabetics   </a:t>
            </a:r>
          </a:p>
          <a:p>
            <a:endParaRPr lang="en-US" sz="3200" b="1" dirty="0" smtClean="0">
              <a:latin typeface="Arial Black" panose="020B0A04020102020204" pitchFamily="34" charset="0"/>
              <a:cs typeface="Times New Roman" panose="02020603050405020304" pitchFamily="18" charset="0"/>
            </a:endParaRPr>
          </a:p>
          <a:p>
            <a:pPr>
              <a:buFont typeface="Wingdings" panose="05000000000000000000" pitchFamily="2" charset="2"/>
              <a:buChar char="q"/>
            </a:pPr>
            <a:r>
              <a:rPr lang="en-US" sz="3200" b="1" dirty="0" smtClean="0">
                <a:latin typeface="Arial Black" panose="020B0A04020102020204" pitchFamily="34" charset="0"/>
                <a:cs typeface="Times New Roman" panose="02020603050405020304" pitchFamily="18" charset="0"/>
              </a:rPr>
              <a:t> LOW ADIPONECTIN levels correlate with obesity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normAutofit fontScale="90000"/>
          </a:bodyPr>
          <a:lstStyle/>
          <a:p>
            <a:pPr algn="ctr"/>
            <a:r>
              <a:rPr lang="en-US" sz="4400" b="1" dirty="0" smtClean="0">
                <a:solidFill>
                  <a:srgbClr val="FFFF00"/>
                </a:solidFill>
                <a:effectLst>
                  <a:outerShdw blurRad="38100" dist="38100" dir="2700000" algn="tl">
                    <a:srgbClr val="000000">
                      <a:alpha val="43137"/>
                    </a:srgbClr>
                  </a:outerShdw>
                </a:effectLst>
                <a:cs typeface="Times New Roman" panose="02020603050405020304" pitchFamily="18" charset="0"/>
              </a:rPr>
              <a:t>Recent Research Trends </a:t>
            </a:r>
            <a:endParaRPr lang="en-IN"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481328"/>
            <a:ext cx="9144000" cy="5071872"/>
          </a:xfrm>
        </p:spPr>
        <p:txBody>
          <a:bodyPr>
            <a:normAutofit fontScale="92500" lnSpcReduction="20000"/>
          </a:bodyPr>
          <a:lstStyle/>
          <a:p>
            <a:pPr algn="ctr" fontAlgn="base">
              <a:spcBef>
                <a:spcPct val="0"/>
              </a:spcBef>
              <a:spcAft>
                <a:spcPct val="0"/>
              </a:spcAft>
              <a:buFont typeface="Wingdings" panose="05000000000000000000" pitchFamily="2" charset="2"/>
              <a:buChar char="q"/>
            </a:pPr>
            <a:r>
              <a:rPr lang="en-US" b="1" dirty="0" smtClean="0">
                <a:latin typeface="+mj-lt"/>
                <a:ea typeface="Times New Roman" panose="02020603050405020304" pitchFamily="18" charset="0"/>
                <a:cs typeface="Times New Roman" panose="02020603050405020304" pitchFamily="18" charset="0"/>
              </a:rPr>
              <a:t>STUDIES    AIMED  TO  EVALUATE ROLE OF ADIPOCYTOKINES IN         T2 DM &amp; </a:t>
            </a:r>
            <a:r>
              <a:rPr lang="en-US" b="1" dirty="0" err="1" smtClean="0">
                <a:latin typeface="+mj-lt"/>
                <a:ea typeface="Times New Roman" panose="02020603050405020304" pitchFamily="18" charset="0"/>
                <a:cs typeface="Times New Roman" panose="02020603050405020304" pitchFamily="18" charset="0"/>
              </a:rPr>
              <a:t>MetS</a:t>
            </a:r>
            <a:r>
              <a:rPr lang="en-US" b="1" dirty="0" smtClean="0">
                <a:latin typeface="+mj-lt"/>
                <a:ea typeface="Times New Roman" panose="02020603050405020304" pitchFamily="18" charset="0"/>
                <a:cs typeface="Times New Roman" panose="02020603050405020304" pitchFamily="18" charset="0"/>
              </a:rPr>
              <a:t>  To  ESTABLISH  IT AS  THE MOLECULAR LINK </a:t>
            </a:r>
          </a:p>
          <a:p>
            <a:pPr lvl="0" algn="ctr" fontAlgn="base">
              <a:spcBef>
                <a:spcPct val="0"/>
              </a:spcBef>
              <a:spcAft>
                <a:spcPct val="0"/>
              </a:spcAft>
              <a:buNone/>
            </a:pPr>
            <a:endParaRPr lang="en-US" sz="2400" b="1" dirty="0" smtClean="0">
              <a:latin typeface="+mj-lt"/>
              <a:ea typeface="Times New Roman" panose="02020603050405020304" pitchFamily="18" charset="0"/>
              <a:cs typeface="Times New Roman" panose="02020603050405020304" pitchFamily="18" charset="0"/>
            </a:endParaRPr>
          </a:p>
          <a:p>
            <a:pPr lvl="0" algn="ctr">
              <a:buFont typeface="Wingdings" panose="05000000000000000000" pitchFamily="2" charset="2"/>
              <a:buChar char="q"/>
            </a:pPr>
            <a:r>
              <a:rPr lang="en-US" sz="2400" b="1" dirty="0" smtClean="0">
                <a:latin typeface="+mj-lt"/>
                <a:ea typeface="Times New Roman" panose="02020603050405020304" pitchFamily="18" charset="0"/>
                <a:cs typeface="Times New Roman" panose="02020603050405020304" pitchFamily="18" charset="0"/>
              </a:rPr>
              <a:t>  </a:t>
            </a:r>
            <a:r>
              <a:rPr lang="en-US" b="1" dirty="0" smtClean="0">
                <a:latin typeface="+mj-lt"/>
                <a:ea typeface="Times New Roman" panose="02020603050405020304" pitchFamily="18" charset="0"/>
                <a:cs typeface="Times New Roman" panose="02020603050405020304" pitchFamily="18" charset="0"/>
              </a:rPr>
              <a:t>STUDYING   EPIGENETIC  &amp;  GENETIC CHANGES OF ADIPOKINE   GENES WITH ULTIMATE COULD PREDICT MODULATIONS  LEADING  TO ALTERED ADIPOKINE   LEVELS  </a:t>
            </a:r>
          </a:p>
          <a:p>
            <a:pPr lvl="0" algn="ctr">
              <a:buFont typeface="Wingdings" panose="05000000000000000000" pitchFamily="2" charset="2"/>
              <a:buChar char="q"/>
            </a:pPr>
            <a:r>
              <a:rPr lang="en-US" b="1" dirty="0" smtClean="0">
                <a:latin typeface="+mj-lt"/>
                <a:ea typeface="Times New Roman" panose="02020603050405020304" pitchFamily="18" charset="0"/>
                <a:cs typeface="Times New Roman" panose="02020603050405020304" pitchFamily="18" charset="0"/>
              </a:rPr>
              <a:t>  ESTABLISHING ADIPOCYTOKINES AS DRUGS</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 AS</a:t>
            </a:r>
            <a:r>
              <a:rPr lang="en-US"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b="1" dirty="0" smtClean="0">
                <a:latin typeface="+mj-lt"/>
                <a:ea typeface="Calibri" panose="020F0502020204030204" pitchFamily="34" charset="0"/>
                <a:cs typeface="Times New Roman" panose="02020603050405020304" pitchFamily="18" charset="0"/>
              </a:rPr>
              <a:t>MAJOR GOAL OF CONTEMPORARY RESEARCH INTO DIABETES MELLITUS IS TO DEVELOP TREATMENT REGIMENS TO DECREASE ITS PREVALENCE THEREBY MAXIMIZE SURVIVAL.</a:t>
            </a:r>
          </a:p>
          <a:p>
            <a:pPr algn="ctr">
              <a:buFont typeface="Wingdings" panose="05000000000000000000" pitchFamily="2" charset="2"/>
              <a:buChar char="q"/>
            </a:pPr>
            <a:endParaRPr lang="en-US" sz="2400" b="1" dirty="0" smtClean="0">
              <a:latin typeface="+mj-lt"/>
              <a:ea typeface="Times New Roman" panose="02020603050405020304" pitchFamily="18" charset="0"/>
              <a:cs typeface="Times New Roman" panose="02020603050405020304" pitchFamily="18" charset="0"/>
            </a:endParaRPr>
          </a:p>
          <a:p>
            <a:pPr algn="ctr">
              <a:buFont typeface="Wingdings" panose="05000000000000000000" pitchFamily="2" charset="2"/>
              <a:buChar char="q"/>
            </a:pPr>
            <a:endParaRPr lang="en-US" sz="2400" b="1" dirty="0" smtClean="0">
              <a:latin typeface="+mj-lt"/>
              <a:ea typeface="Times New Roman" panose="02020603050405020304" pitchFamily="18" charset="0"/>
              <a:cs typeface="Times New Roman" panose="02020603050405020304" pitchFamily="18" charset="0"/>
            </a:endParaRPr>
          </a:p>
          <a:p>
            <a:pPr algn="ctr">
              <a:buFont typeface="Wingdings" panose="05000000000000000000" pitchFamily="2" charset="2"/>
              <a:buChar char="q"/>
            </a:pPr>
            <a:r>
              <a:rPr lang="en-US" sz="3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ESTABLISHING   CIRCULATING   ADIPOCYTOKINE   LEVELS AS HIGH- THROUGHPUT  EARLY    BIOMARKERS TO ASSESS  </a:t>
            </a:r>
            <a:r>
              <a:rPr lang="en-US" sz="3000" b="1" dirty="0" err="1"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Diabesity</a:t>
            </a:r>
            <a:r>
              <a:rPr lang="en-US" sz="3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including ,T2DM  &amp; </a:t>
            </a:r>
            <a:r>
              <a:rPr lang="en-US" sz="3000" b="1" dirty="0" err="1"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MetS</a:t>
            </a:r>
            <a:r>
              <a:rPr lang="en-US" sz="3000" b="1" dirty="0" smtClean="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endParaRPr lang="en-IN" sz="3000" b="1" dirty="0" smtClean="0">
              <a:solidFill>
                <a:srgbClr val="FFFF00"/>
              </a:solidFill>
              <a:effectLst>
                <a:outerShdw blurRad="38100" dist="38100" dir="2700000" algn="tl">
                  <a:srgbClr val="000000">
                    <a:alpha val="43137"/>
                  </a:srgbClr>
                </a:outerShdw>
              </a:effectLst>
              <a:latin typeface="+mj-lt"/>
            </a:endParaRPr>
          </a:p>
          <a:p>
            <a:pPr lvl="0" algn="ctr">
              <a:buFont typeface="Wingdings" panose="05000000000000000000" pitchFamily="2" charset="2"/>
              <a:buChar char="q"/>
            </a:pPr>
            <a:endParaRPr lang="en-US" sz="2400" b="1" dirty="0" smtClean="0">
              <a:latin typeface="+mj-lt"/>
              <a:cs typeface="Arial" panose="020B0604020202020204" pitchFamily="34" charset="0"/>
            </a:endParaRPr>
          </a:p>
          <a:p>
            <a:endParaRPr lang="en-US" sz="3300" b="1" dirty="0" smtClean="0">
              <a:latin typeface="Calibri" panose="020F0502020204030204" pitchFamily="34" charset="0"/>
              <a:ea typeface="Times New Roman" panose="02020603050405020304" pitchFamily="18" charset="0"/>
              <a:cs typeface="Times New Roman" panose="02020603050405020304" pitchFamily="18" charset="0"/>
            </a:endParaRPr>
          </a:p>
          <a:p>
            <a:pPr lvl="0"/>
            <a:endParaRPr lang="en-US" sz="2800" b="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p:nvPr/>
        </p:nvSpPr>
        <p:spPr>
          <a:xfrm>
            <a:off x="6985" y="71120"/>
            <a:ext cx="9106535" cy="6601460"/>
          </a:xfrm>
          <a:prstGeom prst="rect">
            <a:avLst/>
          </a:prstGeom>
          <a:noFill/>
        </p:spPr>
        <p:txBody>
          <a:bodyPr wrap="square" rtlCol="0" anchor="t">
            <a:spAutoFit/>
          </a:bodyPr>
          <a:lstStyle/>
          <a:p>
            <a:r>
              <a:rPr lang="en-US" sz="3600">
                <a:latin typeface="Arial Black" panose="020B0A04020102020204" pitchFamily="34" charset="0"/>
              </a:rPr>
              <a:t>Diabetes Mellitus Type 2</a:t>
            </a:r>
            <a:r>
              <a:rPr lang="en-IN" altLang="en-US" sz="3600">
                <a:latin typeface="Arial Black" panose="020B0A04020102020204" pitchFamily="34" charset="0"/>
              </a:rPr>
              <a:t>(T2DM)</a:t>
            </a:r>
          </a:p>
          <a:p>
            <a:endParaRPr lang="en-US" sz="1400">
              <a:latin typeface="Arial Black" panose="020B0A04020102020204" pitchFamily="34" charset="0"/>
            </a:endParaRPr>
          </a:p>
          <a:p>
            <a:endParaRPr lang="en-US" sz="2800">
              <a:latin typeface="Arial Black" panose="020B0A04020102020204" pitchFamily="34" charset="0"/>
            </a:endParaRPr>
          </a:p>
          <a:p>
            <a:r>
              <a:rPr lang="en-US" sz="2800">
                <a:latin typeface="Arial Black" panose="020B0A04020102020204" pitchFamily="34" charset="0"/>
              </a:rPr>
              <a:t>DIAGNOSTIC CRITERIA</a:t>
            </a:r>
          </a:p>
          <a:p>
            <a:endParaRPr lang="en-US" sz="2800">
              <a:latin typeface="Arial Black" panose="020B0A04020102020204" pitchFamily="34" charset="0"/>
            </a:endParaRPr>
          </a:p>
          <a:p>
            <a:r>
              <a:rPr lang="en-US" sz="2000">
                <a:latin typeface="Arial Black" panose="020B0A04020102020204" pitchFamily="34" charset="0"/>
              </a:rPr>
              <a:t>In 1997,  Expert Committee on the Diagnosis and Classification of Diabetes Mellitus published a new classification scheme and revised diagnostic criteria for diabetes mellitus (criteria  2013 revision).</a:t>
            </a:r>
          </a:p>
          <a:p>
            <a:endParaRPr lang="en-US" sz="2000">
              <a:latin typeface="Arial Black" panose="020B0A04020102020204" pitchFamily="34" charset="0"/>
            </a:endParaRPr>
          </a:p>
          <a:p>
            <a:r>
              <a:rPr lang="en-US" sz="3200">
                <a:latin typeface="Arial Black" panose="020B0A04020102020204" pitchFamily="34" charset="0"/>
              </a:rPr>
              <a:t>Classification of Diabetes Mellitus</a:t>
            </a:r>
          </a:p>
          <a:p>
            <a:r>
              <a:rPr lang="en-US" sz="2400">
                <a:latin typeface="Arial Black" panose="020B0A04020102020204" pitchFamily="34" charset="0"/>
              </a:rPr>
              <a:t>Diagnostic elements: </a:t>
            </a:r>
          </a:p>
          <a:p>
            <a:r>
              <a:rPr lang="en-US" sz="2400">
                <a:latin typeface="Arial Black" panose="020B0A04020102020204" pitchFamily="34" charset="0"/>
              </a:rPr>
              <a:t>genetic markers; </a:t>
            </a:r>
          </a:p>
          <a:p>
            <a:r>
              <a:rPr lang="en-US" sz="2400">
                <a:latin typeface="Arial Black" panose="020B0A04020102020204" pitchFamily="34" charset="0"/>
              </a:rPr>
              <a:t>autoantibodies, </a:t>
            </a:r>
          </a:p>
          <a:p>
            <a:r>
              <a:rPr lang="en-US" sz="2400">
                <a:latin typeface="Arial Black" panose="020B0A04020102020204" pitchFamily="34" charset="0"/>
              </a:rPr>
              <a:t>clinical characteristics (ketosis, pattern of progression, obesity, age and treatment response)</a:t>
            </a:r>
          </a:p>
          <a:p>
            <a:endParaRPr lang="en-US" sz="2400">
              <a:latin typeface="Arial Black" panose="020B0A04020102020204" pitchFamily="34" charset="0"/>
            </a:endParaRPr>
          </a:p>
          <a:p>
            <a:endParaRPr lang="en-US" sz="1400">
              <a:latin typeface="Arial Black" panose="020B0A040201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55422"/>
          </a:xfrm>
          <a:prstGeom prst="rect">
            <a:avLst/>
          </a:prstGeom>
        </p:spPr>
        <p:txBody>
          <a:bodyPr wrap="square">
            <a:spAutoFit/>
          </a:bodyPr>
          <a:lstStyle/>
          <a:p>
            <a:endParaRPr lang="en-IN" sz="2400" b="1" dirty="0" smtClean="0">
              <a:latin typeface="+mj-lt"/>
            </a:endParaRPr>
          </a:p>
          <a:p>
            <a:r>
              <a:rPr lang="en-IN" sz="3200" b="1" dirty="0" smtClean="0">
                <a:latin typeface="Arial Black" panose="020B0A04020102020204" pitchFamily="34" charset="0"/>
              </a:rPr>
              <a:t>ROAD     AHEAD  …</a:t>
            </a:r>
          </a:p>
          <a:p>
            <a:endParaRPr lang="en-IN" sz="2400" b="1" dirty="0" smtClean="0">
              <a:latin typeface="Arial Black" panose="020B0A04020102020204" pitchFamily="34" charset="0"/>
            </a:endParaRPr>
          </a:p>
          <a:p>
            <a:pPr>
              <a:buFont typeface="Wingdings" panose="05000000000000000000" pitchFamily="2" charset="2"/>
              <a:buChar char="Ø"/>
            </a:pPr>
            <a:r>
              <a:rPr lang="en-IN" sz="2400" b="1" dirty="0" smtClean="0">
                <a:latin typeface="Arial Black" panose="020B0A04020102020204" pitchFamily="34" charset="0"/>
              </a:rPr>
              <a:t>TO IDENTIFY VARIOUS ADIPOKINES ,THEIR POSSIBLE MODULATION   . STUDY  MOLECULAR BASIS OF LINK BETWEEN OBESITY AND ASSOCIATED DISORDERS THAT IS , MET SYNDROME  , ATHEROSCLEROSIS, INFLAMMATION  &amp;  PCOD   </a:t>
            </a:r>
          </a:p>
          <a:p>
            <a:endParaRPr lang="en-IN" sz="2400" b="1" dirty="0" smtClean="0">
              <a:latin typeface="Arial Black" panose="020B0A04020102020204" pitchFamily="34" charset="0"/>
            </a:endParaRPr>
          </a:p>
          <a:p>
            <a:pPr>
              <a:buFont typeface="Wingdings" panose="05000000000000000000" pitchFamily="2" charset="2"/>
              <a:buChar char="Ø"/>
            </a:pPr>
            <a:r>
              <a:rPr lang="en-IN" sz="2400" b="1" dirty="0" smtClean="0">
                <a:latin typeface="Arial Black" panose="020B0A04020102020204" pitchFamily="34" charset="0"/>
              </a:rPr>
              <a:t>USE OF CIRCULATING LEVELS OF ADIPOKINES   AS HIGH-THROUGHPUT BIOMARKERS TO ASSESS  ALL OBESITY RELATED HEALTH PROBLEMS </a:t>
            </a:r>
          </a:p>
          <a:p>
            <a:pPr>
              <a:buFont typeface="Wingdings" panose="05000000000000000000" pitchFamily="2" charset="2"/>
              <a:buChar char="Ø"/>
            </a:pPr>
            <a:endParaRPr lang="en-IN" sz="2400" b="1" dirty="0" smtClean="0">
              <a:latin typeface="Arial Black" panose="020B0A04020102020204" pitchFamily="34" charset="0"/>
            </a:endParaRPr>
          </a:p>
          <a:p>
            <a:pPr>
              <a:buFont typeface="Wingdings" panose="05000000000000000000" pitchFamily="2" charset="2"/>
              <a:buChar char="Ø"/>
            </a:pPr>
            <a:r>
              <a:rPr lang="en-IN" sz="2400" b="1" dirty="0" smtClean="0">
                <a:latin typeface="Arial Black" panose="020B0A04020102020204" pitchFamily="34" charset="0"/>
              </a:rPr>
              <a:t>IDENTIFYING POTENTIAL DRUGS AND DRUG TARGETS FOR OBESITY AND RELATED DISORDERS</a:t>
            </a:r>
            <a:endParaRPr lang="en-IN" sz="2400" b="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9118"/>
            <a:ext cx="9144000" cy="6801862"/>
          </a:xfrm>
          <a:prstGeom prst="rect">
            <a:avLst/>
          </a:prstGeom>
        </p:spPr>
        <p:txBody>
          <a:bodyPr wrap="square">
            <a:spAutoFit/>
          </a:bodyPr>
          <a:lstStyle/>
          <a:p>
            <a:pPr marL="571500" lvl="0" indent="-571500" algn="ctr" fontAlgn="base">
              <a:spcBef>
                <a:spcPct val="0"/>
              </a:spcBef>
              <a:spcAft>
                <a:spcPct val="0"/>
              </a:spcAft>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Ultimately  consortium’s  need to be established  </a:t>
            </a:r>
          </a:p>
          <a:p>
            <a:pPr lvl="0" algn="ctr" fontAlgn="base">
              <a:spcBef>
                <a:spcPct val="0"/>
              </a:spcBef>
              <a:spcAft>
                <a:spcPct val="0"/>
              </a:spcAft>
            </a:pPr>
            <a:endParaRPr lang="en-US" sz="36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a:p>
            <a:pPr marL="571500" lvl="0" indent="-571500" algn="ctr" fontAlgn="base">
              <a:spcBef>
                <a:spcPct val="0"/>
              </a:spcBef>
              <a:spcAft>
                <a:spcPct val="0"/>
              </a:spcAft>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Studies are needed  where  levels of  </a:t>
            </a:r>
            <a:r>
              <a:rPr lang="en-US" sz="3200" b="1" dirty="0" err="1"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adipokines</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 their genetic &amp; epigenetic alterations in not only T2DM , CVD but also in PCOS, Thyroid disorders , inflammation  &amp;  cancers is studied in detail.</a:t>
            </a:r>
          </a:p>
          <a:p>
            <a:pPr lvl="0" algn="ctr" fontAlgn="base">
              <a:spcBef>
                <a:spcPct val="0"/>
              </a:spcBef>
              <a:spcAft>
                <a:spcPct val="0"/>
              </a:spcAft>
            </a:pP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endParaRPr lang="en-US" sz="3200" b="1" dirty="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a:p>
            <a:pPr marL="571500" lvl="0" indent="-571500" algn="ctr" fontAlgn="base">
              <a:spcBef>
                <a:spcPct val="0"/>
              </a:spcBef>
              <a:spcAft>
                <a:spcPct val="0"/>
              </a:spcAft>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3200" b="1" dirty="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M</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echanistic basis of damage caused by obesity  </a:t>
            </a:r>
            <a:r>
              <a:rPr lang="en-US" sz="3200" b="1" dirty="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&amp;</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3200" b="1" dirty="0" err="1"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MetS</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needs to be  </a:t>
            </a:r>
            <a:r>
              <a:rPr lang="en-US" sz="3200" b="1" dirty="0" err="1"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unravelled</a:t>
            </a:r>
            <a:r>
              <a:rPr lang="en-US" sz="3200" b="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prevented &amp; cured </a:t>
            </a:r>
            <a:r>
              <a:rPr lang="en-US" sz="3200" b="1" dirty="0" smtClean="0">
                <a:latin typeface="Verdana" panose="020B0604030504040204" pitchFamily="34" charset="0"/>
                <a:cs typeface="Times New Roman" panose="02020603050405020304" pitchFamily="18" charset="0"/>
              </a:rPr>
              <a:t>. </a:t>
            </a:r>
            <a:endParaRPr lang="en-US" sz="3200" b="1"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2362200"/>
            <a:ext cx="7122463" cy="1862048"/>
          </a:xfrm>
          <a:prstGeom prst="rect">
            <a:avLst/>
          </a:prstGeom>
          <a:noFill/>
        </p:spPr>
        <p:txBody>
          <a:bodyPr wrap="none" lIns="91440" tIns="45720" rIns="91440" bIns="45720">
            <a:spAutoFit/>
          </a:bodyPr>
          <a:lstStyle/>
          <a:p>
            <a:pPr algn="ctr"/>
            <a:r>
              <a:rPr lang="en-US" sz="115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Bradley Hand ITC" panose="03070402050302030203" pitchFamily="66" charset="0"/>
                <a:cs typeface="Times New Roman" panose="02020603050405020304" pitchFamily="18" charset="0"/>
              </a:rPr>
              <a:t>Thank</a:t>
            </a:r>
            <a:r>
              <a:rPr lang="en-US" sz="115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Bradley Hand ITC" panose="03070402050302030203" pitchFamily="66" charset="0"/>
              </a:rPr>
              <a:t> you</a:t>
            </a:r>
            <a:endParaRPr lang="en-US" sz="115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Bradley Hand ITC" panose="03070402050302030203"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1447800"/>
            <a:ext cx="6553200" cy="2514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BACKUP SLIDE</a:t>
            </a:r>
            <a:endParaRPr lang="en-US" sz="5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P PC\Desktop\plate.jpg"/>
          <p:cNvPicPr/>
          <p:nvPr/>
        </p:nvPicPr>
        <p:blipFill>
          <a:blip r:embed="rId2" cstate="print"/>
          <a:srcRect/>
          <a:stretch>
            <a:fillRect/>
          </a:stretch>
        </p:blipFill>
        <p:spPr bwMode="auto">
          <a:xfrm>
            <a:off x="1676400" y="914400"/>
            <a:ext cx="4446072" cy="1905000"/>
          </a:xfrm>
          <a:prstGeom prst="rect">
            <a:avLst/>
          </a:prstGeom>
          <a:noFill/>
          <a:ln w="9525">
            <a:noFill/>
            <a:miter lim="800000"/>
            <a:headEnd/>
            <a:tailEnd/>
          </a:ln>
        </p:spPr>
      </p:pic>
      <p:sp>
        <p:nvSpPr>
          <p:cNvPr id="4" name="Rectangle 3"/>
          <p:cNvSpPr/>
          <p:nvPr/>
        </p:nvSpPr>
        <p:spPr>
          <a:xfrm>
            <a:off x="2133600" y="3352800"/>
            <a:ext cx="31242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ELISA   Plate  (</a:t>
            </a:r>
            <a:r>
              <a:rPr lang="en-US" dirty="0" err="1" smtClean="0"/>
              <a:t>Adiponectin</a:t>
            </a:r>
            <a:r>
              <a:rPr lang="en-US" dirty="0" smtClean="0"/>
              <a: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P PC\Desktop\elisa.jpg"/>
          <p:cNvPicPr/>
          <p:nvPr/>
        </p:nvPicPr>
        <p:blipFill>
          <a:blip r:embed="rId2"/>
          <a:srcRect/>
          <a:stretch>
            <a:fillRect/>
          </a:stretch>
        </p:blipFill>
        <p:spPr bwMode="auto">
          <a:xfrm>
            <a:off x="228600" y="762000"/>
            <a:ext cx="8229600" cy="4032662"/>
          </a:xfrm>
          <a:prstGeom prst="rect">
            <a:avLst/>
          </a:prstGeom>
          <a:noFill/>
          <a:ln w="9525">
            <a:noFill/>
            <a:miter lim="800000"/>
            <a:headEnd/>
            <a:tailEnd/>
          </a:ln>
        </p:spPr>
      </p:pic>
      <p:sp>
        <p:nvSpPr>
          <p:cNvPr id="4" name="Rectangle 3"/>
          <p:cNvSpPr/>
          <p:nvPr/>
        </p:nvSpPr>
        <p:spPr>
          <a:xfrm>
            <a:off x="609600" y="5257800"/>
            <a:ext cx="79248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b="1" dirty="0" smtClean="0"/>
              <a:t>ELISA Reader and Washer </a:t>
            </a:r>
            <a:endParaRPr lang="en-US" sz="44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1800" y="990600"/>
            <a:ext cx="3200400" cy="914400"/>
          </a:xfrm>
          <a:prstGeom prst="rect">
            <a:avLst/>
          </a:prstGeo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smtClean="0"/>
              <a:t>RATIONALE</a:t>
            </a:r>
            <a:endParaRPr lang="en-US" sz="3200" b="1" dirty="0"/>
          </a:p>
        </p:txBody>
      </p:sp>
      <p:sp>
        <p:nvSpPr>
          <p:cNvPr id="4" name="Oval 3"/>
          <p:cNvSpPr/>
          <p:nvPr/>
        </p:nvSpPr>
        <p:spPr>
          <a:xfrm>
            <a:off x="609600" y="3962400"/>
            <a:ext cx="3048000" cy="1676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High Incidence</a:t>
            </a:r>
            <a:endParaRPr lang="en-US" b="1" dirty="0"/>
          </a:p>
        </p:txBody>
      </p:sp>
      <p:sp>
        <p:nvSpPr>
          <p:cNvPr id="5" name="Oval 4"/>
          <p:cNvSpPr/>
          <p:nvPr/>
        </p:nvSpPr>
        <p:spPr>
          <a:xfrm>
            <a:off x="5029200" y="4038600"/>
            <a:ext cx="3276600" cy="1447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smtClean="0"/>
              <a:t>Correlation of  </a:t>
            </a:r>
            <a:r>
              <a:rPr lang="en-US" sz="1600" b="1" dirty="0" err="1" smtClean="0"/>
              <a:t>Adipokines</a:t>
            </a:r>
            <a:r>
              <a:rPr lang="en-US" sz="1600" b="1" dirty="0" smtClean="0"/>
              <a:t> with diabetes  has not been reported so far</a:t>
            </a:r>
            <a:endParaRPr lang="en-US" sz="1600" b="1" dirty="0"/>
          </a:p>
        </p:txBody>
      </p:sp>
      <p:cxnSp>
        <p:nvCxnSpPr>
          <p:cNvPr id="7" name="Straight Arrow Connector 6"/>
          <p:cNvCxnSpPr/>
          <p:nvPr/>
        </p:nvCxnSpPr>
        <p:spPr>
          <a:xfrm rot="5400000">
            <a:off x="2552700" y="2705100"/>
            <a:ext cx="1143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5143500" y="2781300"/>
            <a:ext cx="1218406" cy="532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8600" y="228600"/>
            <a:ext cx="80772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smtClean="0"/>
              <a:t>IMPORTANCE OF THE PROPOSED PROJECT</a:t>
            </a:r>
            <a:endParaRPr lang="en-US" sz="3200" dirty="0"/>
          </a:p>
        </p:txBody>
      </p:sp>
      <p:sp>
        <p:nvSpPr>
          <p:cNvPr id="36865" name="Rectangle 1"/>
          <p:cNvSpPr>
            <a:spLocks noChangeArrowheads="1"/>
          </p:cNvSpPr>
          <p:nvPr/>
        </p:nvSpPr>
        <p:spPr bwMode="auto">
          <a:xfrm>
            <a:off x="609600" y="473333"/>
            <a:ext cx="6629400" cy="461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endParaRPr kumimoji="0" lang="en-US" sz="12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lang="en-US" sz="1200" b="1" u="sng"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5057" name="Rectangle 1"/>
          <p:cNvSpPr>
            <a:spLocks noChangeArrowheads="1"/>
          </p:cNvSpPr>
          <p:nvPr/>
        </p:nvSpPr>
        <p:spPr bwMode="auto">
          <a:xfrm>
            <a:off x="0" y="852101"/>
            <a:ext cx="9144000" cy="594008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Char char="•"/>
            </a:pPr>
            <a:r>
              <a:rPr kumimoji="0" lang="en-US" sz="2000" b="1"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Adipokines</a:t>
            </a: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genetic variation may play a common role in the pathogenesis of diabetes mellitus and other complex diseases like obesity.</a:t>
            </a:r>
            <a:endParaRPr kumimoji="0" lang="en-US" sz="20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endParaRPr lang="en-US"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 major goal of contemporary research into diabetes mellitus is to develop treatment regimens to decrease its prevalence thereby maximize survival.</a:t>
            </a:r>
          </a:p>
          <a:p>
            <a:pPr marL="0" marR="0" lvl="0" indent="0" algn="just" defTabSz="914400" rtl="0" eaLnBrk="0" fontAlgn="base" latinLnBrk="0" hangingPunct="0">
              <a:lnSpc>
                <a:spcPct val="100000"/>
              </a:lnSpc>
              <a:spcBef>
                <a:spcPct val="0"/>
              </a:spcBef>
              <a:spcAft>
                <a:spcPct val="0"/>
              </a:spcAft>
              <a:buClrTx/>
              <a:buSzTx/>
              <a:buFontTx/>
              <a:buChar char="•"/>
            </a:pPr>
            <a:endParaRPr kumimoji="0" lang="en-US" sz="20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The low plasma adiponectin level in metabolic diseases, including diabetes mellitus is an advantage for identification of this disease at an initial stage. </a:t>
            </a:r>
          </a:p>
          <a:p>
            <a:pPr marL="0" marR="0" lvl="0" indent="0" algn="just" defTabSz="914400" rtl="0" eaLnBrk="0" fontAlgn="base" latinLnBrk="0" hangingPunct="0">
              <a:lnSpc>
                <a:spcPct val="100000"/>
              </a:lnSpc>
              <a:spcBef>
                <a:spcPct val="0"/>
              </a:spcBef>
              <a:spcAft>
                <a:spcPct val="0"/>
              </a:spcAft>
              <a:buClrTx/>
              <a:buSzTx/>
              <a:buFontTx/>
              <a:buChar char="•"/>
            </a:pPr>
            <a:endParaRPr kumimoji="0" lang="en-US" sz="20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New drugs with greater potential may be discovered keeping in view the changing </a:t>
            </a:r>
            <a:r>
              <a:rPr kumimoji="0" lang="en-US" sz="2000" b="1"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adipokine</a:t>
            </a: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levels in T2DM and </a:t>
            </a:r>
            <a:r>
              <a:rPr kumimoji="0" lang="en-US" sz="2000" b="1"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MetS</a:t>
            </a: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if any.</a:t>
            </a:r>
          </a:p>
          <a:p>
            <a:pPr marL="0" marR="0" lvl="0" indent="0" algn="just" defTabSz="914400" rtl="0" eaLnBrk="0" fontAlgn="base" latinLnBrk="0" hangingPunct="0">
              <a:lnSpc>
                <a:spcPct val="100000"/>
              </a:lnSpc>
              <a:spcBef>
                <a:spcPct val="0"/>
              </a:spcBef>
              <a:spcAft>
                <a:spcPct val="0"/>
              </a:spcAft>
              <a:buClrTx/>
              <a:buSzTx/>
              <a:buFontTx/>
              <a:buChar char="•"/>
            </a:pPr>
            <a:endParaRPr kumimoji="0" lang="en-US" sz="20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By considering role of </a:t>
            </a:r>
            <a:r>
              <a:rPr kumimoji="0" lang="en-US" sz="2000" b="1"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adipokines</a:t>
            </a: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and elucidating its mechanism of action, would help to establish </a:t>
            </a:r>
            <a:r>
              <a:rPr kumimoji="0" lang="en-US" sz="2000" b="1"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adipokines</a:t>
            </a:r>
            <a:r>
              <a:rPr kumimoji="0" lang="en-US" sz="20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as a drug in future to decrease likelihood of the disease.</a:t>
            </a:r>
          </a:p>
          <a:p>
            <a:pPr marL="0" marR="0" lvl="0" indent="0" algn="just" defTabSz="914400" rtl="0" eaLnBrk="0" fontAlgn="base" latinLnBrk="0" hangingPunct="0">
              <a:lnSpc>
                <a:spcPct val="100000"/>
              </a:lnSpc>
              <a:spcBef>
                <a:spcPct val="0"/>
              </a:spcBef>
              <a:spcAft>
                <a:spcPct val="0"/>
              </a:spcAft>
              <a:buClrTx/>
              <a:buSzTx/>
              <a:buFontTx/>
              <a:buChar char="•"/>
            </a:pPr>
            <a:endParaRPr lang="en-US" sz="2000" b="1" dirty="0" smtClean="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r>
              <a:rPr lang="en-US" sz="2000" b="1" dirty="0" smtClean="0">
                <a:latin typeface="Times New Roman" panose="02020603050405020304" pitchFamily="18" charset="0"/>
                <a:cs typeface="Times New Roman" panose="02020603050405020304" pitchFamily="18" charset="0"/>
              </a:rPr>
              <a:t>The results of the study can lead to a new treatment to increase adiponectin in circulation or prevent the reduction of adiponectin.</a:t>
            </a:r>
          </a:p>
          <a:p>
            <a:pPr marL="0" marR="0" lvl="0" indent="0" algn="just" defTabSz="914400" rtl="0" eaLnBrk="0" fontAlgn="base" latinLnBrk="0" hangingPunct="0">
              <a:lnSpc>
                <a:spcPct val="100000"/>
              </a:lnSpc>
              <a:spcBef>
                <a:spcPct val="0"/>
              </a:spcBef>
              <a:spcAft>
                <a:spcPct val="0"/>
              </a:spcAft>
              <a:buClrTx/>
              <a:buSzTx/>
            </a:pPr>
            <a:endParaRPr lang="en-US" sz="20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Final Mphil Presentation</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Final Mphil Presentation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p:nvPr/>
        </p:nvSpPr>
        <p:spPr>
          <a:xfrm>
            <a:off x="41275" y="48260"/>
            <a:ext cx="8916670" cy="6388100"/>
          </a:xfrm>
          <a:prstGeom prst="rect">
            <a:avLst/>
          </a:prstGeom>
          <a:noFill/>
        </p:spPr>
        <p:txBody>
          <a:bodyPr wrap="square" rtlCol="0" anchor="t">
            <a:spAutoFit/>
          </a:bodyPr>
          <a:lstStyle/>
          <a:p>
            <a:r>
              <a:rPr lang="en-US" sz="3600" u="sng">
                <a:latin typeface="Arial Black" panose="020B0A04020102020204" pitchFamily="34" charset="0"/>
              </a:rPr>
              <a:t>Diabetes Mellitus Type 2</a:t>
            </a:r>
            <a:r>
              <a:rPr lang="en-IN" altLang="en-US" sz="3600" u="sng">
                <a:latin typeface="Arial Black" panose="020B0A04020102020204" pitchFamily="34" charset="0"/>
              </a:rPr>
              <a:t>(T2DM)</a:t>
            </a:r>
          </a:p>
          <a:p>
            <a:endParaRPr lang="en-US" sz="1400" u="sng">
              <a:latin typeface="Arial Black" panose="020B0A04020102020204" pitchFamily="34" charset="0"/>
            </a:endParaRPr>
          </a:p>
          <a:p>
            <a:r>
              <a:rPr lang="en-US" sz="3200">
                <a:latin typeface="Arial Black" panose="020B0A04020102020204" pitchFamily="34" charset="0"/>
              </a:rPr>
              <a:t>Classification of Diabetes Mellitus</a:t>
            </a:r>
          </a:p>
          <a:p>
            <a:r>
              <a:rPr lang="en-US" sz="2000" u="sng">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Black" panose="020B0A04020102020204" pitchFamily="34" charset="0"/>
              </a:rPr>
              <a:t>Type 1:</a:t>
            </a:r>
            <a:r>
              <a:rPr lang="en-US" sz="2000">
                <a:latin typeface="Arial Black" panose="020B0A04020102020204" pitchFamily="34" charset="0"/>
              </a:rPr>
              <a:t> </a:t>
            </a:r>
            <a:r>
              <a:rPr lang="en-US" sz="2400">
                <a:latin typeface="Arial Black" panose="020B0A04020102020204" pitchFamily="34" charset="0"/>
              </a:rPr>
              <a:t>β-cell destruction usually leading to absolute insulin deficiency</a:t>
            </a:r>
            <a:r>
              <a:rPr lang="en-US" sz="2000">
                <a:latin typeface="Arial Black" panose="020B0A04020102020204" pitchFamily="34" charset="0"/>
              </a:rPr>
              <a:t> </a:t>
            </a:r>
          </a:p>
          <a:p>
            <a:endParaRPr lang="en-US" sz="2000">
              <a:latin typeface="Arial Black" panose="020B0A04020102020204" pitchFamily="34" charset="0"/>
            </a:endParaRPr>
          </a:p>
          <a:p>
            <a:r>
              <a:rPr lang="en-US" sz="2000" u="sng">
                <a:latin typeface="Arial Black" panose="020B0A04020102020204" pitchFamily="34" charset="0"/>
              </a:rPr>
              <a:t>Type 2: </a:t>
            </a:r>
            <a:r>
              <a:rPr lang="en-US" sz="2000">
                <a:latin typeface="Arial Black" panose="020B0A04020102020204" pitchFamily="34" charset="0"/>
              </a:rPr>
              <a:t>Insulin resistance with insulin secretion deficiency. </a:t>
            </a:r>
          </a:p>
          <a:p>
            <a:r>
              <a:rPr lang="en-US" sz="2000">
                <a:latin typeface="Arial Black" panose="020B0A04020102020204" pitchFamily="34" charset="0"/>
              </a:rPr>
              <a:t>90 - 95% of people who have diabetes have Type 2. </a:t>
            </a:r>
          </a:p>
          <a:p>
            <a:r>
              <a:rPr lang="en-US" sz="2000">
                <a:latin typeface="Arial Black" panose="020B0A04020102020204" pitchFamily="34" charset="0"/>
              </a:rPr>
              <a:t>Other specific types:</a:t>
            </a:r>
          </a:p>
          <a:p>
            <a:r>
              <a:rPr lang="en-US" sz="1400">
                <a:latin typeface="Arial Black" panose="020B0A04020102020204" pitchFamily="34" charset="0"/>
              </a:rPr>
              <a:t>Genetic defects in β-cell function </a:t>
            </a:r>
          </a:p>
          <a:p>
            <a:r>
              <a:rPr lang="en-US" sz="1400">
                <a:latin typeface="Arial Black" panose="020B0A04020102020204" pitchFamily="34" charset="0"/>
              </a:rPr>
              <a:t>Genetic defects in insulin action </a:t>
            </a:r>
          </a:p>
          <a:p>
            <a:r>
              <a:rPr lang="en-US" sz="1400">
                <a:latin typeface="Arial Black" panose="020B0A04020102020204" pitchFamily="34" charset="0"/>
              </a:rPr>
              <a:t>Exocrine pancreas diseases </a:t>
            </a:r>
          </a:p>
          <a:p>
            <a:r>
              <a:rPr lang="en-US" sz="1400">
                <a:latin typeface="Arial Black" panose="020B0A04020102020204" pitchFamily="34" charset="0"/>
              </a:rPr>
              <a:t>Endocrinopathies </a:t>
            </a:r>
          </a:p>
          <a:p>
            <a:r>
              <a:rPr lang="en-US" sz="1400">
                <a:latin typeface="Arial Black" panose="020B0A04020102020204" pitchFamily="34" charset="0"/>
              </a:rPr>
              <a:t>Drug- or chemical-induced </a:t>
            </a:r>
          </a:p>
          <a:p>
            <a:r>
              <a:rPr lang="en-US" sz="1400">
                <a:latin typeface="Arial Black" panose="020B0A04020102020204" pitchFamily="34" charset="0"/>
              </a:rPr>
              <a:t>Infections </a:t>
            </a:r>
          </a:p>
          <a:p>
            <a:r>
              <a:rPr lang="en-US" sz="1400">
                <a:latin typeface="Arial Black" panose="020B0A04020102020204" pitchFamily="34" charset="0"/>
              </a:rPr>
              <a:t>Other rare forms</a:t>
            </a:r>
          </a:p>
          <a:p>
            <a:endParaRPr lang="en-US" sz="1400">
              <a:latin typeface="Arial Black" panose="020B0A04020102020204" pitchFamily="34" charset="0"/>
            </a:endParaRPr>
          </a:p>
          <a:p>
            <a:r>
              <a:rPr lang="en-US" sz="3200">
                <a:latin typeface="Arial Black" panose="020B0A04020102020204" pitchFamily="34" charset="0"/>
              </a:rPr>
              <a:t>Gestational</a:t>
            </a:r>
          </a:p>
          <a:p>
            <a:r>
              <a:rPr lang="en-US" sz="1400">
                <a:latin typeface="Arial Black" panose="020B0A04020102020204" pitchFamily="34" charset="0"/>
              </a:rPr>
              <a:t>Screen at 24-28 weeks </a:t>
            </a:r>
          </a:p>
          <a:p>
            <a:r>
              <a:rPr lang="en-US" sz="1400">
                <a:latin typeface="Arial Black" panose="020B0A04020102020204" pitchFamily="34" charset="0"/>
              </a:rPr>
              <a:t>75g OGTT: fasting: ≥ 92mg/dl (5.1 mmol/l) ; OR </a:t>
            </a:r>
          </a:p>
          <a:p>
            <a:r>
              <a:rPr lang="en-US" sz="1400">
                <a:latin typeface="Arial Black" panose="020B0A04020102020204" pitchFamily="34" charset="0"/>
              </a:rPr>
              <a:t>1 hr: ≥ 180mg/dl (10.0 mmol/l); OR </a:t>
            </a:r>
          </a:p>
          <a:p>
            <a:r>
              <a:rPr lang="en-US" sz="1400">
                <a:latin typeface="Arial Black" panose="020B0A04020102020204" pitchFamily="34" charset="0"/>
              </a:rPr>
              <a:t>2 hr: ≥ 153mg/dl (8.5 mmol/l).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Final Mphil Presentation</a:t>
            </a:r>
            <a:endParaRPr lang="en-US"/>
          </a:p>
        </p:txBody>
      </p:sp>
      <p:sp>
        <p:nvSpPr>
          <p:cNvPr id="3" name="Text Box 2"/>
          <p:cNvSpPr txBox="1"/>
          <p:nvPr/>
        </p:nvSpPr>
        <p:spPr>
          <a:xfrm>
            <a:off x="41910" y="6350"/>
            <a:ext cx="8916670" cy="6845300"/>
          </a:xfrm>
          <a:prstGeom prst="rect">
            <a:avLst/>
          </a:prstGeom>
          <a:noFill/>
        </p:spPr>
        <p:txBody>
          <a:bodyPr wrap="square" rtlCol="0" anchor="t">
            <a:spAutoFit/>
          </a:bodyPr>
          <a:lstStyle/>
          <a:p>
            <a:r>
              <a:rPr lang="en-US" sz="3600" u="sng">
                <a:latin typeface="Arial Black" panose="020B0A04020102020204" pitchFamily="34" charset="0"/>
              </a:rPr>
              <a:t>Diabetes Mellitus Type 2</a:t>
            </a:r>
            <a:r>
              <a:rPr lang="en-IN" altLang="en-US" sz="3600" u="sng">
                <a:latin typeface="Arial Black" panose="020B0A04020102020204" pitchFamily="34" charset="0"/>
              </a:rPr>
              <a:t>(T2DM)</a:t>
            </a:r>
          </a:p>
          <a:p>
            <a:endParaRPr lang="en-US" sz="1400" u="sng">
              <a:latin typeface="Arial Black" panose="020B0A04020102020204" pitchFamily="34" charset="0"/>
            </a:endParaRPr>
          </a:p>
          <a:p>
            <a:r>
              <a:rPr lang="en-IN" altLang="en-US" sz="2400">
                <a:latin typeface="Arial Black" panose="020B0A04020102020204" pitchFamily="34" charset="0"/>
              </a:rPr>
              <a:t>DIAGNOSTIC CRITERIA :</a:t>
            </a:r>
          </a:p>
          <a:p>
            <a:pPr marL="342900" indent="-342900">
              <a:buFont typeface="Wingdings" panose="05000000000000000000" charset="0"/>
              <a:buChar char="Ø"/>
            </a:pPr>
            <a:r>
              <a:rPr lang="en-US" sz="2400" b="1">
                <a:sym typeface="+mn-ea"/>
              </a:rPr>
              <a:t>Any finding falling within a positive criteria should be repeated on a subsequent day with another test in any criteria set: e.g., a random plasma glucose with symptoms, might be followed-up with a fasting plasma glucose.</a:t>
            </a:r>
          </a:p>
          <a:p>
            <a:endParaRPr lang="en-US" altLang="en-US" sz="2400" b="1">
              <a:latin typeface="Arial Black" panose="020B0A04020102020204" pitchFamily="34" charset="0"/>
              <a:sym typeface="+mn-ea"/>
            </a:endParaRPr>
          </a:p>
          <a:p>
            <a:pPr marL="285750" indent="-285750">
              <a:buFont typeface="Wingdings" panose="05000000000000000000" charset="0"/>
              <a:buChar char="Ø"/>
            </a:pPr>
            <a:r>
              <a:rPr lang="en-US" sz="2400">
                <a:latin typeface="Arial Black" panose="020B0A04020102020204" pitchFamily="34" charset="0"/>
                <a:sym typeface="+mn-ea"/>
              </a:rPr>
              <a:t>Fasting plasma glucose (FPG) ≥ 126 mg/dl (7.0 mmol/l) OR </a:t>
            </a:r>
          </a:p>
          <a:p>
            <a:r>
              <a:rPr lang="en-US" sz="2400">
                <a:latin typeface="Arial Black" panose="020B0A04020102020204" pitchFamily="34" charset="0"/>
                <a:sym typeface="+mn-ea"/>
              </a:rPr>
              <a:t>Symptoms (such as polyuria, polydipsia, unexplained weight loss) AND </a:t>
            </a:r>
          </a:p>
          <a:p>
            <a:pPr marL="285750" indent="-285750">
              <a:buFont typeface="Wingdings" panose="05000000000000000000" charset="0"/>
              <a:buChar char="Ø"/>
            </a:pPr>
            <a:r>
              <a:rPr lang="en-US" sz="2400">
                <a:latin typeface="Arial Black" panose="020B0A04020102020204" pitchFamily="34" charset="0"/>
                <a:sym typeface="+mn-ea"/>
              </a:rPr>
              <a:t>a random plasma glucose ≥ 200 mg/dl (11.1 mmol/l) OR </a:t>
            </a:r>
          </a:p>
          <a:p>
            <a:r>
              <a:rPr lang="en-US" sz="2000">
                <a:latin typeface="Arial Black" panose="020B0A04020102020204" pitchFamily="34" charset="0"/>
                <a:sym typeface="+mn-ea"/>
              </a:rPr>
              <a:t>Plasma glucose ≥ 200 mg/dl ( 11.1 mmol/l) 2 hours after a 75g glucose load </a:t>
            </a:r>
          </a:p>
          <a:p>
            <a:r>
              <a:rPr lang="en-US" sz="2400">
                <a:latin typeface="Arial Black" panose="020B0A04020102020204" pitchFamily="34" charset="0"/>
                <a:sym typeface="+mn-ea"/>
              </a:rPr>
              <a:t>OR </a:t>
            </a:r>
          </a:p>
          <a:p>
            <a:pPr marL="285750" indent="-285750">
              <a:buFont typeface="Wingdings" panose="05000000000000000000" charset="0"/>
              <a:buChar char="Ø"/>
            </a:pPr>
            <a:r>
              <a:rPr lang="en-US" sz="2000">
                <a:latin typeface="Arial Black" panose="020B0A04020102020204" pitchFamily="34" charset="0"/>
                <a:sym typeface="+mn-ea"/>
              </a:rPr>
              <a:t>A1C ≥ 6.5%.</a:t>
            </a:r>
          </a:p>
          <a:p>
            <a:endParaRPr lang="en-US">
              <a:latin typeface="Arial Black" panose="020B0A04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Final Mphil Presentation</a:t>
            </a:r>
            <a:endParaRPr lang="en-US"/>
          </a:p>
        </p:txBody>
      </p:sp>
      <p:sp>
        <p:nvSpPr>
          <p:cNvPr id="3" name="Text Box 2"/>
          <p:cNvSpPr txBox="1"/>
          <p:nvPr/>
        </p:nvSpPr>
        <p:spPr>
          <a:xfrm>
            <a:off x="41275" y="48260"/>
            <a:ext cx="8916670" cy="6570980"/>
          </a:xfrm>
          <a:prstGeom prst="rect">
            <a:avLst/>
          </a:prstGeom>
          <a:noFill/>
        </p:spPr>
        <p:txBody>
          <a:bodyPr wrap="square" rtlCol="0" anchor="t">
            <a:spAutoFit/>
          </a:bodyPr>
          <a:lstStyle/>
          <a:p>
            <a:r>
              <a:rPr lang="en-US" sz="3600" u="sng">
                <a:latin typeface="Arial Black" panose="020B0A04020102020204" pitchFamily="34" charset="0"/>
              </a:rPr>
              <a:t>Diabetes Mellitus Type 2</a:t>
            </a:r>
            <a:r>
              <a:rPr lang="en-IN" altLang="en-US" sz="3600" u="sng">
                <a:latin typeface="Arial Black" panose="020B0A04020102020204" pitchFamily="34" charset="0"/>
              </a:rPr>
              <a:t>(T2DM)</a:t>
            </a:r>
          </a:p>
          <a:p>
            <a:endParaRPr lang="en-US" sz="1400" u="sng">
              <a:latin typeface="Arial Black" panose="020B0A04020102020204" pitchFamily="34" charset="0"/>
            </a:endParaRPr>
          </a:p>
          <a:p>
            <a:r>
              <a:rPr lang="en-IN" altLang="en-US" sz="2400">
                <a:latin typeface="Arial Black" panose="020B0A04020102020204" pitchFamily="34" charset="0"/>
              </a:rPr>
              <a:t>DIAGNOSTIC CRITERIA :</a:t>
            </a:r>
          </a:p>
          <a:p>
            <a:r>
              <a:rPr lang="en-US" sz="2800" u="sng">
                <a:latin typeface="Arial Black" panose="020B0A04020102020204" pitchFamily="34" charset="0"/>
              </a:rPr>
              <a:t>Categories of increased risk for diabetes (</a:t>
            </a:r>
            <a:r>
              <a:rPr lang="en-IN" altLang="en-US" sz="2800" u="sng">
                <a:latin typeface="Arial Black" panose="020B0A04020102020204" pitchFamily="34" charset="0"/>
              </a:rPr>
              <a:t>PREDIABETES </a:t>
            </a:r>
            <a:r>
              <a:rPr lang="en-US" sz="2800" u="sng">
                <a:latin typeface="Arial Black" panose="020B0A04020102020204" pitchFamily="34" charset="0"/>
              </a:rPr>
              <a:t>):</a:t>
            </a:r>
          </a:p>
          <a:p>
            <a:endParaRPr lang="en-US" sz="2400" u="sng">
              <a:latin typeface="Arial Black" panose="020B0A04020102020204" pitchFamily="34" charset="0"/>
            </a:endParaRPr>
          </a:p>
          <a:p>
            <a:pPr marL="457200" indent="-457200">
              <a:buFont typeface="Arial" panose="020B0604020202020204" pitchFamily="34" charset="0"/>
              <a:buChar char="•"/>
            </a:pPr>
            <a:r>
              <a:rPr lang="en-US" sz="2800">
                <a:latin typeface="Arial Black" panose="020B0A04020102020204" pitchFamily="34" charset="0"/>
                <a:sym typeface="+mn-ea"/>
              </a:rPr>
              <a:t>Fasting plasma glucose (FPG) levels:</a:t>
            </a:r>
          </a:p>
          <a:p>
            <a:r>
              <a:rPr lang="en-US" sz="2800">
                <a:latin typeface="Arial Black" panose="020B0A04020102020204" pitchFamily="34" charset="0"/>
                <a:sym typeface="+mn-ea"/>
              </a:rPr>
              <a:t> 100 to 125mg/dl (5.6 - 6.9mmol/l) [IFG]; </a:t>
            </a:r>
          </a:p>
          <a:p>
            <a:r>
              <a:rPr lang="en-US" sz="3200">
                <a:latin typeface="Arial Black" panose="020B0A04020102020204" pitchFamily="34" charset="0"/>
                <a:sym typeface="+mn-ea"/>
              </a:rPr>
              <a:t>OR </a:t>
            </a:r>
          </a:p>
          <a:p>
            <a:pPr marL="457200" indent="-457200">
              <a:buFont typeface="Arial" panose="020B0604020202020204" pitchFamily="34" charset="0"/>
              <a:buChar char="•"/>
            </a:pPr>
            <a:r>
              <a:rPr lang="en-US" sz="2800">
                <a:latin typeface="Arial Black" panose="020B0A04020102020204" pitchFamily="34" charset="0"/>
                <a:sym typeface="+mn-ea"/>
              </a:rPr>
              <a:t>2-h PG values in the 75-g oral glucose tolerance test (OGIT)): 140 mg/dl to 199 mg/dl (7.8 - 11.0 mmol/l) [IGT]; </a:t>
            </a:r>
          </a:p>
          <a:p>
            <a:r>
              <a:rPr lang="en-US" sz="3200">
                <a:latin typeface="Arial Black" panose="020B0A04020102020204" pitchFamily="34" charset="0"/>
                <a:sym typeface="+mn-ea"/>
              </a:rPr>
              <a:t>OR </a:t>
            </a:r>
          </a:p>
          <a:p>
            <a:pPr marL="457200" indent="-457200">
              <a:buFont typeface="Arial" panose="020B0604020202020204" pitchFamily="34" charset="0"/>
              <a:buChar char="•"/>
            </a:pPr>
            <a:r>
              <a:rPr lang="en-US" sz="3200">
                <a:latin typeface="Arial Black" panose="020B0A04020102020204" pitchFamily="34" charset="0"/>
                <a:sym typeface="+mn-ea"/>
              </a:rPr>
              <a:t>A1C: 5.7 - 6.4%.</a:t>
            </a:r>
          </a:p>
          <a:p>
            <a:endParaRPr lang="en-US" sz="3200">
              <a:latin typeface="Arial Black" panose="020B0A0402010202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0" y="0"/>
            <a:ext cx="9144000" cy="6858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ctr">
              <a:buNone/>
            </a:pPr>
            <a:endParaRPr lang="en-US" sz="2800" b="1" dirty="0" smtClean="0">
              <a:solidFill>
                <a:schemeClr val="accent3"/>
              </a:solidFill>
              <a:latin typeface="Broadway" panose="04040905080B02020502" pitchFamily="82" charset="0"/>
              <a:cs typeface="Times New Roman" panose="02020603050405020304" pitchFamily="18" charset="0"/>
            </a:endParaRPr>
          </a:p>
          <a:p>
            <a:pPr algn="just">
              <a:buFont typeface="Wingdings" panose="05000000000000000000" pitchFamily="2" charset="2"/>
              <a:buChar char="q"/>
            </a:pPr>
            <a:endParaRPr lang="en-US" sz="4000" b="1" dirty="0" smtClean="0">
              <a:solidFill>
                <a:schemeClr val="accent3"/>
              </a:solidFill>
              <a:latin typeface="Algerian" panose="04020705040A02060702" pitchFamily="82" charset="0"/>
              <a:cs typeface="Times New Roman" panose="02020603050405020304" pitchFamily="18" charset="0"/>
            </a:endParaRPr>
          </a:p>
          <a:p>
            <a:pPr algn="just"/>
            <a:r>
              <a:rPr lang="en-US" sz="4000" b="1" dirty="0" smtClean="0">
                <a:solidFill>
                  <a:schemeClr val="accent3"/>
                </a:solidFill>
                <a:latin typeface="Algerian" panose="04020705040A02060702" pitchFamily="82" charset="0"/>
                <a:cs typeface="Times New Roman" panose="02020603050405020304" pitchFamily="18" charset="0"/>
              </a:rPr>
              <a:t>		</a:t>
            </a:r>
            <a:r>
              <a:rPr lang="en-US" sz="40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lgerian" panose="04020705040A02060702" pitchFamily="82" charset="0"/>
                <a:cs typeface="Times New Roman" panose="02020603050405020304" pitchFamily="18" charset="0"/>
              </a:rPr>
              <a:t>DIABETES SCENARIO </a:t>
            </a:r>
            <a:endParaRPr lang="en-US" sz="4000" b="1" dirty="0" smtClean="0">
              <a:solidFill>
                <a:schemeClr val="tx1"/>
              </a:solidFill>
              <a:latin typeface="Algerian" panose="04020705040A02060702" pitchFamily="82" charset="0"/>
              <a:cs typeface="Times New Roman" panose="02020603050405020304" pitchFamily="18" charset="0"/>
            </a:endParaRPr>
          </a:p>
          <a:p>
            <a:pPr algn="just">
              <a:buFont typeface="Wingdings" panose="05000000000000000000" pitchFamily="2" charset="2"/>
              <a:buChar char="q"/>
            </a:pPr>
            <a:r>
              <a:rPr lang="en-US" sz="4000" b="1" dirty="0" smtClean="0">
                <a:solidFill>
                  <a:schemeClr val="tx1"/>
                </a:solidFill>
                <a:latin typeface="Algerian" panose="04020705040A02060702" pitchFamily="82" charset="0"/>
                <a:cs typeface="Times New Roman" panose="02020603050405020304" pitchFamily="18" charset="0"/>
              </a:rPr>
              <a:t>WORLDWIDE DIABETES MELLITUS HAS ALREADY  REACHED  EPIDEMIC STATUS  IN  THIS FIRST QUARTER  OF THE 21</a:t>
            </a:r>
            <a:r>
              <a:rPr lang="en-US" sz="4000" b="1" baseline="30000" dirty="0" smtClean="0">
                <a:solidFill>
                  <a:schemeClr val="tx1"/>
                </a:solidFill>
                <a:latin typeface="Algerian" panose="04020705040A02060702" pitchFamily="82" charset="0"/>
                <a:cs typeface="Times New Roman" panose="02020603050405020304" pitchFamily="18" charset="0"/>
              </a:rPr>
              <a:t>ST</a:t>
            </a:r>
            <a:r>
              <a:rPr lang="en-US" sz="4000" b="1" dirty="0" smtClean="0">
                <a:solidFill>
                  <a:schemeClr val="tx1"/>
                </a:solidFill>
                <a:latin typeface="Algerian" panose="04020705040A02060702" pitchFamily="82" charset="0"/>
                <a:cs typeface="Times New Roman" panose="02020603050405020304" pitchFamily="18" charset="0"/>
              </a:rPr>
              <a:t> CENTURY !</a:t>
            </a:r>
            <a:r>
              <a:rPr lang="en-IN" sz="4000" b="1" dirty="0" smtClean="0">
                <a:solidFill>
                  <a:schemeClr val="tx1"/>
                </a:solidFill>
                <a:latin typeface="Algerian" panose="04020705040A02060702" pitchFamily="82" charset="0"/>
              </a:rPr>
              <a:t> </a:t>
            </a:r>
          </a:p>
          <a:p>
            <a:pPr algn="just"/>
            <a:r>
              <a:rPr lang="en-IN" sz="4000" b="1" dirty="0" smtClean="0">
                <a:solidFill>
                  <a:schemeClr val="tx1"/>
                </a:solidFill>
                <a:latin typeface="Algerian" panose="04020705040A02060702" pitchFamily="82" charset="0"/>
              </a:rPr>
              <a:t>				&amp;</a:t>
            </a:r>
          </a:p>
          <a:p>
            <a:pPr algn="just"/>
            <a:r>
              <a:rPr lang="en-IN" sz="3600" b="1" dirty="0" smtClean="0">
                <a:solidFill>
                  <a:schemeClr val="tx1"/>
                </a:solidFill>
                <a:latin typeface="Algerian" panose="04020705040A02060702" pitchFamily="82" charset="0"/>
              </a:rPr>
              <a:t>~50%diabetics live in china &amp; INDIA </a:t>
            </a:r>
          </a:p>
          <a:p>
            <a:pPr algn="just"/>
            <a:r>
              <a:rPr lang="en-IN" sz="4000" b="1" dirty="0" smtClean="0">
                <a:solidFill>
                  <a:schemeClr val="accent3"/>
                </a:solidFill>
                <a:latin typeface="Algerian" panose="04020705040A02060702" pitchFamily="82" charset="0"/>
              </a:rPr>
              <a:t>  </a:t>
            </a:r>
            <a:r>
              <a:rPr lang="en-IN" sz="4000" b="1" dirty="0" smtClean="0">
                <a:solidFill>
                  <a:srgbClr val="FFFF00"/>
                </a:solidFill>
                <a:latin typeface="Algerian" panose="04020705040A02060702" pitchFamily="82" charset="0"/>
              </a:rPr>
              <a:t>CHINA :</a:t>
            </a:r>
            <a:r>
              <a:rPr lang="en-IN" sz="3600" b="1" dirty="0" smtClean="0">
                <a:solidFill>
                  <a:srgbClr val="FFFF00"/>
                </a:solidFill>
                <a:latin typeface="Broadway" panose="04040905080B02020502" pitchFamily="82" charset="0"/>
              </a:rPr>
              <a:t>98.4 million </a:t>
            </a:r>
          </a:p>
          <a:p>
            <a:pPr algn="just"/>
            <a:r>
              <a:rPr lang="en-IN" sz="3600" b="1" dirty="0" smtClean="0">
                <a:solidFill>
                  <a:srgbClr val="FFFF00"/>
                </a:solidFill>
                <a:latin typeface="Algerian" panose="04020705040A02060702" pitchFamily="82" charset="0"/>
              </a:rPr>
              <a:t>		INDIA</a:t>
            </a:r>
            <a:r>
              <a:rPr lang="en-IN" sz="3600" b="1" dirty="0" smtClean="0">
                <a:solidFill>
                  <a:srgbClr val="FFFF00"/>
                </a:solidFill>
                <a:latin typeface="Broadway" panose="04040905080B02020502" pitchFamily="82" charset="0"/>
              </a:rPr>
              <a:t> :65.1 million </a:t>
            </a:r>
          </a:p>
          <a:p>
            <a:pPr algn="just"/>
            <a:r>
              <a:rPr lang="en-IN" sz="3600" b="1" dirty="0" smtClean="0">
                <a:solidFill>
                  <a:srgbClr val="FFFF00"/>
                </a:solidFill>
                <a:latin typeface="Algerian" panose="04020705040A02060702" pitchFamily="82" charset="0"/>
              </a:rPr>
              <a:t>				USA</a:t>
            </a:r>
            <a:r>
              <a:rPr lang="en-IN" sz="3600" b="1" dirty="0" smtClean="0">
                <a:solidFill>
                  <a:srgbClr val="FFFF00"/>
                </a:solidFill>
                <a:latin typeface="Broadway" panose="04040905080B02020502" pitchFamily="82" charset="0"/>
              </a:rPr>
              <a:t>:  24.4million</a:t>
            </a:r>
          </a:p>
          <a:p>
            <a:pPr algn="just">
              <a:buFont typeface="Wingdings" panose="05000000000000000000" pitchFamily="2" charset="2"/>
              <a:buChar char="q"/>
            </a:pPr>
            <a:endParaRPr lang="en-US" sz="4400" b="1" dirty="0" smtClean="0">
              <a:solidFill>
                <a:schemeClr val="accent3"/>
              </a:solidFill>
              <a:latin typeface="Algerian" panose="04020705040A02060702" pitchFamily="82" charset="0"/>
              <a:cs typeface="Times New Roman" panose="02020603050405020304" pitchFamily="18" charset="0"/>
            </a:endParaRPr>
          </a:p>
          <a:p>
            <a:pPr algn="just">
              <a:buFont typeface="Wingdings" panose="05000000000000000000" pitchFamily="2" charset="2"/>
              <a:buChar char="q"/>
            </a:pPr>
            <a:endParaRPr lang="en-US" sz="4400" b="1" dirty="0" smtClean="0">
              <a:solidFill>
                <a:schemeClr val="accent3"/>
              </a:solidFill>
              <a:latin typeface="Algerian" panose="04020705040A02060702" pitchFamily="82" charset="0"/>
              <a:cs typeface="Times New Roman" panose="02020603050405020304" pitchFamily="18" charset="0"/>
            </a:endParaRPr>
          </a:p>
          <a:p>
            <a:pPr algn="just"/>
            <a:r>
              <a:rPr lang="en-US" sz="4400" b="1" dirty="0" smtClean="0">
                <a:solidFill>
                  <a:schemeClr val="accent3"/>
                </a:solidFill>
                <a:latin typeface="Algerian" panose="04020705040A02060702" pitchFamily="82" charset="0"/>
                <a:cs typeface="Times New Roman" panose="02020603050405020304" pitchFamily="18" charset="0"/>
              </a:rPr>
              <a:t> 	</a:t>
            </a:r>
          </a:p>
          <a:p>
            <a:pPr algn="just">
              <a:buNone/>
            </a:pPr>
            <a:endParaRPr lang="en-US" b="1" dirty="0" smtClean="0">
              <a:solidFill>
                <a:schemeClr val="accent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1000" y="152400"/>
            <a:ext cx="8382000" cy="838200"/>
          </a:xfrm>
          <a:blipFill>
            <a:blip r:embed="rId3">
              <a:duotone>
                <a:schemeClr val="accent1">
                  <a:shade val="45000"/>
                  <a:satMod val="135000"/>
                </a:schemeClr>
                <a:prstClr val="white"/>
              </a:duotone>
            </a:blip>
            <a:tile tx="0" ty="0" sx="100000" sy="100000" flip="none" algn="tl"/>
          </a:blipFill>
          <a:ln>
            <a:solidFill>
              <a:srgbClr val="FFFF00"/>
            </a:solidFill>
          </a:ln>
          <a:effectLst>
            <a:glow rad="228600">
              <a:schemeClr val="accent2">
                <a:satMod val="175000"/>
                <a:alpha val="40000"/>
              </a:schemeClr>
            </a:glow>
            <a:innerShdw blurRad="114300">
              <a:schemeClr val="tx2">
                <a:lumMod val="10000"/>
              </a:schemeClr>
            </a:innerShdw>
          </a:effectLst>
          <a:scene3d>
            <a:camera prst="perspectiveBelow" fov="0"/>
            <a:lightRig rig="threePt" dir="t"/>
          </a:scene3d>
          <a:sp3d prstMaterial="metal"/>
        </p:spPr>
        <p:txBody>
          <a:bodyPr>
            <a:noAutofit/>
            <a:scene3d>
              <a:camera prst="orthographicFront"/>
              <a:lightRig rig="soft" dir="t">
                <a:rot lat="0" lon="0" rev="10800000"/>
              </a:lightRig>
            </a:scene3d>
            <a:sp3d>
              <a:bevelT w="27940" h="12700"/>
              <a:contourClr>
                <a:srgbClr val="DDDDDD"/>
              </a:contourClr>
            </a:sp3d>
          </a:bodyPr>
          <a:lstStyle/>
          <a:p>
            <a:r>
              <a:rPr lang="en-US" sz="4000" dirty="0" smtClean="0">
                <a:solidFill>
                  <a:srgbClr val="002060"/>
                </a:solidFill>
                <a:effectLst>
                  <a:outerShdw blurRad="38100" dist="38100" dir="2700000" algn="tl">
                    <a:srgbClr val="000000">
                      <a:alpha val="43137"/>
                    </a:srgbClr>
                  </a:outerShdw>
                </a:effectLst>
                <a:latin typeface="Broadway" panose="04040905080B02020502" pitchFamily="82" charset="0"/>
                <a:cs typeface="Times New Roman" panose="02020603050405020304" pitchFamily="18" charset="0"/>
              </a:rPr>
              <a:t>Diabetes : Scenario</a:t>
            </a:r>
            <a:r>
              <a:rPr lang="en-US" sz="40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800" dirty="0" smtClean="0">
                <a:solidFill>
                  <a:srgbClr val="C00000"/>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rPr>
              <a:t>WHO;ICMR;CDC;HIS</a:t>
            </a:r>
            <a:r>
              <a:rPr lang="en-US" sz="24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b="1" spc="150" dirty="0">
              <a:ln w="1143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Rectangle 9"/>
          <p:cNvSpPr/>
          <p:nvPr/>
        </p:nvSpPr>
        <p:spPr>
          <a:xfrm>
            <a:off x="0" y="1219200"/>
            <a:ext cx="8991600" cy="6340197"/>
          </a:xfrm>
          <a:prstGeom prst="rect">
            <a:avLst/>
          </a:prstGeom>
        </p:spPr>
        <p:txBody>
          <a:bodyPr wrap="square">
            <a:spAutoFit/>
          </a:bodyPr>
          <a:lstStyle/>
          <a:p>
            <a:pPr algn="ctr">
              <a:buNone/>
            </a:pPr>
            <a:r>
              <a:rPr lang="en-US" sz="3600" b="1" dirty="0" smtClean="0">
                <a:effectLst>
                  <a:outerShdw blurRad="38100" dist="38100" dir="2700000" algn="tl">
                    <a:srgbClr val="000000">
                      <a:alpha val="43137"/>
                    </a:srgbClr>
                  </a:outerShdw>
                </a:effectLst>
                <a:latin typeface="Algerian" panose="04020705040A02060702" pitchFamily="82" charset="0"/>
                <a:cs typeface="Times New Roman" panose="02020603050405020304" pitchFamily="18" charset="0"/>
              </a:rPr>
              <a:t>WORLDWIDE </a:t>
            </a:r>
            <a:endParaRPr lang="en-US" sz="3200" b="1" dirty="0" smtClean="0">
              <a:solidFill>
                <a:srgbClr val="FFFF99"/>
              </a:solidFill>
              <a:effectLst>
                <a:outerShdw blurRad="38100" dist="38100" dir="2700000" algn="tl">
                  <a:srgbClr val="000000">
                    <a:alpha val="43137"/>
                  </a:srgbClr>
                </a:outerShdw>
              </a:effectLst>
              <a:latin typeface="Algerian" panose="04020705040A02060702" pitchFamily="82" charset="0"/>
              <a:cs typeface="Times New Roman" panose="02020603050405020304" pitchFamily="18" charset="0"/>
            </a:endParaRPr>
          </a:p>
          <a:p>
            <a:pPr algn="ctr">
              <a:buNone/>
            </a:pPr>
            <a:r>
              <a:rPr lang="en-US" sz="3200" b="1" dirty="0" smtClean="0">
                <a:latin typeface="Algerian" panose="04020705040A02060702" pitchFamily="82" charset="0"/>
                <a:cs typeface="Times New Roman" panose="02020603050405020304" pitchFamily="18" charset="0"/>
              </a:rPr>
              <a:t>ALARM</a:t>
            </a:r>
            <a:r>
              <a:rPr lang="en-US" sz="2400" b="1" dirty="0" smtClean="0">
                <a:latin typeface="Algerian" panose="04020705040A02060702" pitchFamily="82" charset="0"/>
                <a:cs typeface="Times New Roman" panose="02020603050405020304" pitchFamily="18" charset="0"/>
              </a:rPr>
              <a:t>  </a:t>
            </a:r>
          </a:p>
          <a:p>
            <a:pPr algn="ctr">
              <a:buNone/>
            </a:pPr>
            <a:endParaRPr lang="en-US" sz="2400" b="1" dirty="0" smtClean="0">
              <a:latin typeface="Algerian" panose="04020705040A02060702" pitchFamily="82" charset="0"/>
              <a:cs typeface="Times New Roman" panose="02020603050405020304" pitchFamily="18" charset="0"/>
            </a:endParaRPr>
          </a:p>
          <a:p>
            <a:pPr algn="ctr">
              <a:buNone/>
            </a:pPr>
            <a:endParaRPr lang="en-US" sz="2400" b="1" dirty="0" smtClean="0">
              <a:latin typeface="Algerian" panose="04020705040A02060702" pitchFamily="82" charset="0"/>
              <a:cs typeface="Times New Roman" panose="02020603050405020304" pitchFamily="18" charset="0"/>
            </a:endParaRPr>
          </a:p>
          <a:p>
            <a:pPr algn="just">
              <a:buFont typeface="Wingdings" panose="05000000000000000000" pitchFamily="2" charset="2"/>
              <a:buChar char="q"/>
            </a:pPr>
            <a:r>
              <a:rPr lang="en-US" sz="2400" b="1" dirty="0" smtClean="0">
                <a:solidFill>
                  <a:srgbClr val="FFFF00"/>
                </a:solidFill>
                <a:latin typeface="Algerian" panose="04020705040A02060702" pitchFamily="82" charset="0"/>
                <a:cs typeface="Times New Roman" panose="02020603050405020304" pitchFamily="18" charset="0"/>
              </a:rPr>
              <a:t>~90% Diabetics – Type  2  </a:t>
            </a:r>
          </a:p>
          <a:p>
            <a:pPr algn="just">
              <a:buFont typeface="Wingdings" panose="05000000000000000000" pitchFamily="2" charset="2"/>
              <a:buChar char="q"/>
            </a:pPr>
            <a:r>
              <a:rPr lang="en-US" sz="2400" b="1" dirty="0" smtClean="0">
                <a:solidFill>
                  <a:srgbClr val="FFFF00"/>
                </a:solidFill>
                <a:latin typeface="Algerian" panose="04020705040A02060702" pitchFamily="82" charset="0"/>
                <a:cs typeface="Times New Roman" panose="02020603050405020304" pitchFamily="18" charset="0"/>
              </a:rPr>
              <a:t>171 million diabetics in 2000  to double by 2030</a:t>
            </a:r>
            <a:r>
              <a:rPr lang="en-US" sz="2400" b="1" dirty="0" smtClean="0">
                <a:solidFill>
                  <a:srgbClr val="FFFF00"/>
                </a:solidFill>
                <a:latin typeface="Algerian" panose="04020705040A02060702" pitchFamily="82" charset="0"/>
              </a:rPr>
              <a:t>    			</a:t>
            </a:r>
            <a:r>
              <a:rPr lang="en-US" sz="2400" b="1" dirty="0" smtClean="0">
                <a:latin typeface="Algerian" panose="04020705040A02060702" pitchFamily="82" charset="0"/>
              </a:rPr>
              <a:t>Maximum increase in India </a:t>
            </a:r>
            <a:endParaRPr lang="en-US" sz="2400" b="1" dirty="0" smtClean="0">
              <a:solidFill>
                <a:srgbClr val="FFFF00"/>
              </a:solidFill>
              <a:latin typeface="Algerian" panose="04020705040A02060702" pitchFamily="82" charset="0"/>
            </a:endParaRPr>
          </a:p>
          <a:p>
            <a:pPr algn="just">
              <a:buFont typeface="Wingdings" panose="05000000000000000000" pitchFamily="2" charset="2"/>
              <a:buChar char="q"/>
            </a:pPr>
            <a:r>
              <a:rPr lang="en-US" sz="2400" b="1" dirty="0" smtClean="0">
                <a:solidFill>
                  <a:srgbClr val="FFFF00"/>
                </a:solidFill>
                <a:latin typeface="Algerian" panose="04020705040A02060702" pitchFamily="82" charset="0"/>
              </a:rPr>
              <a:t>1995 to 2025-estimate : </a:t>
            </a:r>
            <a:r>
              <a:rPr lang="en-US" b="1" dirty="0" smtClean="0">
                <a:latin typeface="Algerian" panose="04020705040A02060702" pitchFamily="82" charset="0"/>
              </a:rPr>
              <a:t>Adult diabetics will increase </a:t>
            </a:r>
          </a:p>
          <a:p>
            <a:pPr algn="just"/>
            <a:r>
              <a:rPr lang="en-US" b="1" dirty="0" smtClean="0">
                <a:latin typeface="Algerian" panose="04020705040A02060702" pitchFamily="82" charset="0"/>
              </a:rPr>
              <a:t>	</a:t>
            </a:r>
            <a:r>
              <a:rPr lang="en-US" b="1" dirty="0" smtClean="0">
                <a:solidFill>
                  <a:srgbClr val="FFFF00"/>
                </a:solidFill>
                <a:latin typeface="Algerian" panose="04020705040A02060702" pitchFamily="82" charset="0"/>
              </a:rPr>
              <a:t>64%</a:t>
            </a:r>
            <a:r>
              <a:rPr lang="en-US" b="1" dirty="0" smtClean="0">
                <a:latin typeface="Algerian" panose="04020705040A02060702" pitchFamily="82" charset="0"/>
              </a:rPr>
              <a:t> (developed countries)&amp;  </a:t>
            </a:r>
            <a:r>
              <a:rPr lang="en-US" b="1" dirty="0" smtClean="0">
                <a:solidFill>
                  <a:srgbClr val="FFFF00"/>
                </a:solidFill>
                <a:latin typeface="Algerian" panose="04020705040A02060702" pitchFamily="82" charset="0"/>
              </a:rPr>
              <a:t>170 % </a:t>
            </a:r>
            <a:r>
              <a:rPr lang="en-US" b="1" dirty="0" smtClean="0">
                <a:latin typeface="Algerian" panose="04020705040A02060702" pitchFamily="82" charset="0"/>
              </a:rPr>
              <a:t>(developing countries )</a:t>
            </a:r>
          </a:p>
          <a:p>
            <a:pPr algn="just"/>
            <a:endParaRPr lang="en-US" b="1" dirty="0" smtClean="0">
              <a:solidFill>
                <a:srgbClr val="FFFF99"/>
              </a:solidFill>
              <a:latin typeface="Algerian" panose="04020705040A02060702" pitchFamily="82" charset="0"/>
              <a:cs typeface="Times New Roman" panose="02020603050405020304" pitchFamily="18" charset="0"/>
            </a:endParaRPr>
          </a:p>
          <a:p>
            <a:pPr algn="just"/>
            <a:r>
              <a:rPr lang="en-US" sz="2800" b="1" dirty="0" smtClean="0">
                <a:solidFill>
                  <a:srgbClr val="FFFF99"/>
                </a:solidFill>
                <a:latin typeface="Algerian" panose="04020705040A02060702" pitchFamily="82" charset="0"/>
              </a:rPr>
              <a:t>				</a:t>
            </a:r>
            <a:r>
              <a:rPr lang="en-US" sz="2800" b="1" dirty="0" smtClean="0">
                <a:latin typeface="Algerian" panose="04020705040A02060702" pitchFamily="82" charset="0"/>
              </a:rPr>
              <a:t>ALREADY</a:t>
            </a:r>
            <a:r>
              <a:rPr lang="en-US" sz="2400" b="1" dirty="0" smtClean="0">
                <a:latin typeface="Algerian" panose="04020705040A02060702" pitchFamily="82" charset="0"/>
              </a:rPr>
              <a:t> </a:t>
            </a:r>
          </a:p>
          <a:p>
            <a:pPr algn="just"/>
            <a:r>
              <a:rPr lang="en-US" sz="2400" b="1" dirty="0" smtClean="0">
                <a:solidFill>
                  <a:srgbClr val="FFFF00"/>
                </a:solidFill>
                <a:latin typeface="Algerian" panose="04020705040A02060702" pitchFamily="82" charset="0"/>
              </a:rPr>
              <a:t>9% adult population suffers from Diabetes(</a:t>
            </a:r>
            <a:r>
              <a:rPr lang="en-US" b="1" dirty="0" smtClean="0">
                <a:latin typeface="Algerian" panose="04020705040A02060702" pitchFamily="82" charset="0"/>
              </a:rPr>
              <a:t>2014US</a:t>
            </a:r>
            <a:r>
              <a:rPr lang="en-US" b="1" dirty="0" smtClean="0">
                <a:solidFill>
                  <a:srgbClr val="FFFF00"/>
                </a:solidFill>
                <a:latin typeface="Algerian" panose="04020705040A02060702" pitchFamily="82" charset="0"/>
              </a:rPr>
              <a:t>)</a:t>
            </a:r>
            <a:r>
              <a:rPr lang="en-US" sz="2400" b="1" dirty="0" smtClean="0">
                <a:solidFill>
                  <a:srgbClr val="FFFF00"/>
                </a:solidFill>
                <a:latin typeface="Algerian" panose="04020705040A02060702" pitchFamily="82" charset="0"/>
              </a:rPr>
              <a:t>  Diabetes  is direct  cause of 1.5 million deaths (</a:t>
            </a:r>
            <a:r>
              <a:rPr lang="en-US" sz="2400" b="1" dirty="0" smtClean="0">
                <a:latin typeface="Algerian" panose="04020705040A02060702" pitchFamily="82" charset="0"/>
              </a:rPr>
              <a:t>2012</a:t>
            </a:r>
            <a:r>
              <a:rPr lang="en-US" sz="2400" b="1" dirty="0" smtClean="0">
                <a:solidFill>
                  <a:srgbClr val="FFFF00"/>
                </a:solidFill>
                <a:latin typeface="Algerian" panose="04020705040A02060702" pitchFamily="82" charset="0"/>
              </a:rPr>
              <a:t>)-			</a:t>
            </a:r>
            <a:r>
              <a:rPr lang="en-US" sz="2400" b="1" dirty="0" smtClean="0">
                <a:latin typeface="Algerian" panose="04020705040A02060702" pitchFamily="82" charset="0"/>
              </a:rPr>
              <a:t>80% deaths  BEING  in 	</a:t>
            </a:r>
            <a:r>
              <a:rPr lang="en-US" sz="2800" b="1" dirty="0" smtClean="0">
                <a:latin typeface="Algerian" panose="04020705040A02060702" pitchFamily="82" charset="0"/>
              </a:rPr>
              <a:t>LMIC</a:t>
            </a:r>
            <a:endParaRPr lang="en-US" sz="2800" b="1" dirty="0" smtClean="0">
              <a:latin typeface="Algerian" panose="04020705040A02060702" pitchFamily="82" charset="0"/>
              <a:cs typeface="Times New Roman" panose="02020603050405020304" pitchFamily="18" charset="0"/>
            </a:endParaRPr>
          </a:p>
          <a:p>
            <a:pPr algn="just">
              <a:buFont typeface="Wingdings" panose="05000000000000000000" pitchFamily="2" charset="2"/>
              <a:buChar char="q"/>
            </a:pPr>
            <a:endParaRPr lang="en-US" b="1" dirty="0" smtClean="0">
              <a:solidFill>
                <a:srgbClr val="FFFF99"/>
              </a:solidFill>
              <a:effectLst>
                <a:outerShdw blurRad="38100" dist="38100" dir="2700000" algn="tl">
                  <a:srgbClr val="000000">
                    <a:alpha val="43137"/>
                  </a:srgbClr>
                </a:outerShdw>
              </a:effectLst>
              <a:latin typeface="Algerian" panose="04020705040A02060702" pitchFamily="82" charset="0"/>
              <a:cs typeface="Times New Roman" panose="02020603050405020304" pitchFamily="18" charset="0"/>
            </a:endParaRPr>
          </a:p>
          <a:p>
            <a:pPr algn="just"/>
            <a:r>
              <a:rPr lang="en-US" b="1" dirty="0" smtClean="0">
                <a:solidFill>
                  <a:srgbClr val="FFFF99"/>
                </a:solidFill>
                <a:effectLst>
                  <a:outerShdw blurRad="38100" dist="38100" dir="2700000" algn="tl">
                    <a:srgbClr val="000000">
                      <a:alpha val="43137"/>
                    </a:srgbClr>
                  </a:outerShdw>
                </a:effectLst>
                <a:latin typeface="Algerian" panose="04020705040A02060702" pitchFamily="82" charset="0"/>
                <a:cs typeface="Times New Roman" panose="02020603050405020304" pitchFamily="18" charset="0"/>
              </a:rPr>
              <a:t> </a:t>
            </a:r>
            <a:r>
              <a:rPr lang="en-US" sz="1100" b="1" dirty="0" smtClean="0">
                <a:solidFill>
                  <a:srgbClr val="FFFF99"/>
                </a:solidFill>
                <a:effectLst>
                  <a:outerShdw blurRad="38100" dist="38100" dir="2700000" algn="tl">
                    <a:srgbClr val="000000">
                      <a:alpha val="43137"/>
                    </a:srgbClr>
                  </a:outerShdw>
                </a:effectLst>
                <a:latin typeface="Algerian" panose="04020705040A02060702" pitchFamily="82" charset="0"/>
                <a:cs typeface="Times New Roman" panose="02020603050405020304" pitchFamily="18" charset="0"/>
              </a:rPr>
              <a:t>	</a:t>
            </a:r>
          </a:p>
          <a:p>
            <a:pPr algn="just">
              <a:buNone/>
            </a:pPr>
            <a:endParaRPr lang="en-US" b="1" dirty="0" smtClean="0">
              <a:solidFill>
                <a:srgbClr val="FFFF99"/>
              </a:solidFill>
              <a:latin typeface="Algerian" panose="04020705040A02060702" pitchFamily="82" charset="0"/>
            </a:endParaRPr>
          </a:p>
        </p:txBody>
      </p:sp>
      <p:pic>
        <p:nvPicPr>
          <p:cNvPr id="1026" name="Picture 2" descr="C:\Users\LENOVO\Desktop\download.jpg"/>
          <p:cNvPicPr>
            <a:picLocks noChangeAspect="1" noChangeArrowheads="1"/>
          </p:cNvPicPr>
          <p:nvPr/>
        </p:nvPicPr>
        <p:blipFill>
          <a:blip r:embed="rId4"/>
          <a:srcRect/>
          <a:stretch>
            <a:fillRect/>
          </a:stretch>
        </p:blipFill>
        <p:spPr bwMode="auto">
          <a:xfrm>
            <a:off x="6705600" y="1371600"/>
            <a:ext cx="1828800" cy="1752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1765</Words>
  <Application>WPS Presentation</Application>
  <PresentationFormat>On-screen Show (4:3)</PresentationFormat>
  <Paragraphs>359</Paragraphs>
  <Slides>49</Slides>
  <Notes>18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PUTATIVE  ROLE OF ADIPOCYTOKINES IN DIABESITY</vt:lpstr>
      <vt:lpstr>Slide 2</vt:lpstr>
      <vt:lpstr>Slide 3</vt:lpstr>
      <vt:lpstr>Slide 4</vt:lpstr>
      <vt:lpstr>Slide 5</vt:lpstr>
      <vt:lpstr>Slide 6</vt:lpstr>
      <vt:lpstr>Slide 7</vt:lpstr>
      <vt:lpstr>Slide 8</vt:lpstr>
      <vt:lpstr>Diabetes : Scenario  (WHO;ICMR;CDC;HIS)</vt:lpstr>
      <vt:lpstr>Slide 10</vt:lpstr>
      <vt:lpstr>INDIA : Diabetes Capital of world</vt:lpstr>
      <vt:lpstr>INDIA : Diabetes –A  Serious  Concern POTENTIAL EPIDEMIC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Adipocytes and adipocytokines</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Recent Research Trends </vt:lpstr>
      <vt:lpstr>Slide 40</vt:lpstr>
      <vt:lpstr>Slide 41</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Thymidylate Synthase  Polymorphisms</dc:title>
  <dc:creator>Rahill</dc:creator>
  <cp:lastModifiedBy>Administrator</cp:lastModifiedBy>
  <cp:revision>569</cp:revision>
  <dcterms:created xsi:type="dcterms:W3CDTF">2006-08-16T00:00:00Z</dcterms:created>
  <dcterms:modified xsi:type="dcterms:W3CDTF">2017-05-20T10:04:02Z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